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55"/>
  </p:notesMasterIdLst>
  <p:sldIdLst>
    <p:sldId id="258" r:id="rId2"/>
    <p:sldId id="259" r:id="rId3"/>
    <p:sldId id="261" r:id="rId4"/>
    <p:sldId id="313" r:id="rId5"/>
    <p:sldId id="314" r:id="rId6"/>
    <p:sldId id="304" r:id="rId7"/>
    <p:sldId id="322" r:id="rId8"/>
    <p:sldId id="315" r:id="rId9"/>
    <p:sldId id="317" r:id="rId10"/>
    <p:sldId id="316" r:id="rId11"/>
    <p:sldId id="318" r:id="rId12"/>
    <p:sldId id="319" r:id="rId13"/>
    <p:sldId id="307" r:id="rId14"/>
    <p:sldId id="320" r:id="rId15"/>
    <p:sldId id="321" r:id="rId16"/>
    <p:sldId id="323" r:id="rId17"/>
    <p:sldId id="324" r:id="rId18"/>
    <p:sldId id="325" r:id="rId19"/>
    <p:sldId id="326" r:id="rId20"/>
    <p:sldId id="327" r:id="rId21"/>
    <p:sldId id="308" r:id="rId22"/>
    <p:sldId id="328" r:id="rId23"/>
    <p:sldId id="329" r:id="rId24"/>
    <p:sldId id="330" r:id="rId25"/>
    <p:sldId id="331" r:id="rId26"/>
    <p:sldId id="332" r:id="rId27"/>
    <p:sldId id="309" r:id="rId28"/>
    <p:sldId id="333" r:id="rId29"/>
    <p:sldId id="334" r:id="rId30"/>
    <p:sldId id="335" r:id="rId31"/>
    <p:sldId id="336" r:id="rId32"/>
    <p:sldId id="337" r:id="rId33"/>
    <p:sldId id="338" r:id="rId34"/>
    <p:sldId id="339" r:id="rId35"/>
    <p:sldId id="340" r:id="rId36"/>
    <p:sldId id="310" r:id="rId37"/>
    <p:sldId id="341" r:id="rId38"/>
    <p:sldId id="342" r:id="rId39"/>
    <p:sldId id="343" r:id="rId40"/>
    <p:sldId id="344" r:id="rId41"/>
    <p:sldId id="311" r:id="rId42"/>
    <p:sldId id="345" r:id="rId43"/>
    <p:sldId id="346" r:id="rId44"/>
    <p:sldId id="348" r:id="rId45"/>
    <p:sldId id="349" r:id="rId46"/>
    <p:sldId id="312" r:id="rId47"/>
    <p:sldId id="350" r:id="rId48"/>
    <p:sldId id="351" r:id="rId49"/>
    <p:sldId id="352" r:id="rId50"/>
    <p:sldId id="353" r:id="rId51"/>
    <p:sldId id="354" r:id="rId52"/>
    <p:sldId id="355" r:id="rId53"/>
    <p:sldId id="303" r:id="rId54"/>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29B"/>
    <a:srgbClr val="FEFE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35" autoAdjust="0"/>
    <p:restoredTop sz="90367" autoAdjust="0"/>
  </p:normalViewPr>
  <p:slideViewPr>
    <p:cSldViewPr snapToGrid="0">
      <p:cViewPr varScale="1">
        <p:scale>
          <a:sx n="66" d="100"/>
          <a:sy n="66" d="100"/>
        </p:scale>
        <p:origin x="870" y="6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39A0E1-452E-4725-A9DB-72DE727BD970}" type="datetimeFigureOut">
              <a:rPr lang="en-US" smtClean="0"/>
              <a:t>9/17/2025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A22F35-37F5-40C3-AB07-4A5CBA3F002E}" type="slidenum">
              <a:rPr lang="en-US" smtClean="0"/>
              <a:t>‹#›</a:t>
            </a:fld>
            <a:endParaRPr lang="en-US"/>
          </a:p>
        </p:txBody>
      </p:sp>
    </p:spTree>
    <p:extLst>
      <p:ext uri="{BB962C8B-B14F-4D97-AF65-F5344CB8AC3E}">
        <p14:creationId xmlns:p14="http://schemas.microsoft.com/office/powerpoint/2010/main" val="705146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Persistent</a:t>
            </a:r>
            <a:r>
              <a:rPr lang="en-US" dirty="0" smtClean="0"/>
              <a:t>: The </a:t>
            </a:r>
            <a:r>
              <a:rPr lang="en-US" b="0" dirty="0" smtClean="0"/>
              <a:t>malicious script is </a:t>
            </a:r>
            <a:r>
              <a:rPr lang="en-US" b="1" dirty="0" smtClean="0"/>
              <a:t>permanently stored</a:t>
            </a:r>
            <a:r>
              <a:rPr lang="en-US" dirty="0" smtClean="0"/>
              <a:t> on the target server (e.g., in a database, message board, comment section).</a:t>
            </a:r>
          </a:p>
          <a:p>
            <a:r>
              <a:rPr lang="en-US" b="1" dirty="0" smtClean="0"/>
              <a:t>Non-Persistent</a:t>
            </a:r>
            <a:r>
              <a:rPr lang="en-US" dirty="0" smtClean="0"/>
              <a:t>: The malicious </a:t>
            </a:r>
            <a:r>
              <a:rPr lang="en-US" b="1" dirty="0" smtClean="0"/>
              <a:t>script is not stored on the server</a:t>
            </a:r>
            <a:r>
              <a:rPr lang="en-US" dirty="0" smtClean="0"/>
              <a:t>; instead, it comes from the user’s request and is reflected back immediately in the response.</a:t>
            </a:r>
            <a:endParaRPr lang="en-US" dirty="0"/>
          </a:p>
        </p:txBody>
      </p:sp>
      <p:sp>
        <p:nvSpPr>
          <p:cNvPr id="4" name="Slide Number Placeholder 3"/>
          <p:cNvSpPr>
            <a:spLocks noGrp="1"/>
          </p:cNvSpPr>
          <p:nvPr>
            <p:ph type="sldNum" sz="quarter" idx="10"/>
          </p:nvPr>
        </p:nvSpPr>
        <p:spPr/>
        <p:txBody>
          <a:bodyPr/>
          <a:lstStyle/>
          <a:p>
            <a:fld id="{2FA22F35-37F5-40C3-AB07-4A5CBA3F002E}" type="slidenum">
              <a:rPr lang="en-US" smtClean="0"/>
              <a:t>10</a:t>
            </a:fld>
            <a:endParaRPr lang="en-US"/>
          </a:p>
        </p:txBody>
      </p:sp>
    </p:spTree>
    <p:extLst>
      <p:ext uri="{BB962C8B-B14F-4D97-AF65-F5344CB8AC3E}">
        <p14:creationId xmlns:p14="http://schemas.microsoft.com/office/powerpoint/2010/main" val="1807938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Cross-site scripting (or XSS) allows an attacker to execute arbitrary JavaScript within the browser of a victim user. Cross-site request forgery (or CSRF) allows an attacker to induce a victim user to perform actions that they do not intend to.</a:t>
            </a:r>
          </a:p>
        </p:txBody>
      </p:sp>
      <p:sp>
        <p:nvSpPr>
          <p:cNvPr id="4" name="Slide Number Placeholder 3"/>
          <p:cNvSpPr>
            <a:spLocks noGrp="1"/>
          </p:cNvSpPr>
          <p:nvPr>
            <p:ph type="sldNum" sz="quarter" idx="5"/>
          </p:nvPr>
        </p:nvSpPr>
        <p:spPr/>
        <p:txBody>
          <a:bodyPr/>
          <a:lstStyle/>
          <a:p>
            <a:fld id="{2FA22F35-37F5-40C3-AB07-4A5CBA3F002E}" type="slidenum">
              <a:rPr lang="en-US" smtClean="0"/>
              <a:t>13</a:t>
            </a:fld>
            <a:endParaRPr lang="en-US"/>
          </a:p>
        </p:txBody>
      </p:sp>
    </p:spTree>
    <p:extLst>
      <p:ext uri="{BB962C8B-B14F-4D97-AF65-F5344CB8AC3E}">
        <p14:creationId xmlns:p14="http://schemas.microsoft.com/office/powerpoint/2010/main" val="946642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Content Security Policy (CSP) is </a:t>
            </a:r>
            <a:r>
              <a:rPr lang="en-US" b="1" dirty="0"/>
              <a:t>an added layer of security that helps to detect and mitigate certain types of attacks, including Cross-Site Scripting (XSS) and data injection attacks</a:t>
            </a:r>
            <a:r>
              <a:rPr lang="en-US" dirty="0"/>
              <a:t>. These attacks are used for everything from data theft, to site defacement, to malware distribution.</a:t>
            </a:r>
          </a:p>
        </p:txBody>
      </p:sp>
      <p:sp>
        <p:nvSpPr>
          <p:cNvPr id="4" name="Slide Number Placeholder 3"/>
          <p:cNvSpPr>
            <a:spLocks noGrp="1"/>
          </p:cNvSpPr>
          <p:nvPr>
            <p:ph type="sldNum" sz="quarter" idx="5"/>
          </p:nvPr>
        </p:nvSpPr>
        <p:spPr/>
        <p:txBody>
          <a:bodyPr/>
          <a:lstStyle/>
          <a:p>
            <a:fld id="{2FA22F35-37F5-40C3-AB07-4A5CBA3F002E}" type="slidenum">
              <a:rPr lang="en-US" smtClean="0"/>
              <a:t>41</a:t>
            </a:fld>
            <a:endParaRPr lang="en-US"/>
          </a:p>
        </p:txBody>
      </p:sp>
    </p:spTree>
    <p:extLst>
      <p:ext uri="{BB962C8B-B14F-4D97-AF65-F5344CB8AC3E}">
        <p14:creationId xmlns:p14="http://schemas.microsoft.com/office/powerpoint/2010/main" val="2462573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B6F35-1BDD-4C97-AB1B-0EF3FCD6E4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K"/>
          </a:p>
        </p:txBody>
      </p:sp>
      <p:sp>
        <p:nvSpPr>
          <p:cNvPr id="3" name="Subtitle 2">
            <a:extLst>
              <a:ext uri="{FF2B5EF4-FFF2-40B4-BE49-F238E27FC236}">
                <a16:creationId xmlns:a16="http://schemas.microsoft.com/office/drawing/2014/main" id="{27947696-76E0-4A7D-AAFD-A0DD3F9BE4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K"/>
          </a:p>
        </p:txBody>
      </p:sp>
      <p:sp>
        <p:nvSpPr>
          <p:cNvPr id="4" name="Date Placeholder 3">
            <a:extLst>
              <a:ext uri="{FF2B5EF4-FFF2-40B4-BE49-F238E27FC236}">
                <a16:creationId xmlns:a16="http://schemas.microsoft.com/office/drawing/2014/main" id="{0564AE90-3DAE-4874-9530-52E8010FEA34}"/>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5" name="Footer Placeholder 4">
            <a:extLst>
              <a:ext uri="{FF2B5EF4-FFF2-40B4-BE49-F238E27FC236}">
                <a16:creationId xmlns:a16="http://schemas.microsoft.com/office/drawing/2014/main" id="{988D150A-9FAA-4828-A677-51AFEF24B35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3486D3E-B678-4E98-9CAB-2DA8A3D712BA}"/>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96269049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5B1B3-8AAA-40ED-9E60-009698E2ECC0}"/>
              </a:ext>
            </a:extLst>
          </p:cNvPr>
          <p:cNvSpPr>
            <a:spLocks noGrp="1"/>
          </p:cNvSpPr>
          <p:nvPr>
            <p:ph type="title"/>
          </p:nvPr>
        </p:nvSpPr>
        <p:spPr/>
        <p:txBody>
          <a:bodyPr/>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A1EA64B8-4914-4368-9D4C-2DC37C25DC3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054F7E6B-9FD8-44E5-9EB9-16C15B413221}"/>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5" name="Footer Placeholder 4">
            <a:extLst>
              <a:ext uri="{FF2B5EF4-FFF2-40B4-BE49-F238E27FC236}">
                <a16:creationId xmlns:a16="http://schemas.microsoft.com/office/drawing/2014/main" id="{BB74B6C4-C406-42D6-87B7-00D9D10E74A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E0E5894-C90C-431F-B702-4D6611A1E6D0}"/>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420309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951357-1906-49D4-8444-311DD8EBA0F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9E6B0759-AC21-48C2-9875-B1BA606A605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429DD895-74B7-4197-8E32-1C0EEA0F105A}"/>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5" name="Footer Placeholder 4">
            <a:extLst>
              <a:ext uri="{FF2B5EF4-FFF2-40B4-BE49-F238E27FC236}">
                <a16:creationId xmlns:a16="http://schemas.microsoft.com/office/drawing/2014/main" id="{6D5364BF-7EC4-4BC8-8DE0-0AA8186F123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088166F-7663-4892-937D-7D4BBBAAD18C}"/>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522732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2CBAD-3D0B-4143-9F22-FA90EA938AA6}"/>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EC9CDE9C-1287-4D29-9B55-74AC74377D7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B416A329-A0DE-4C1F-9375-03747524468B}"/>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5" name="Footer Placeholder 4">
            <a:extLst>
              <a:ext uri="{FF2B5EF4-FFF2-40B4-BE49-F238E27FC236}">
                <a16:creationId xmlns:a16="http://schemas.microsoft.com/office/drawing/2014/main" id="{0FF9C9A8-FD46-4087-B413-AD97FC50AE2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E4D4FC3-2CF7-4015-9D3D-3207E7797D2D}"/>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2425261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4D9C-53F3-4A72-BE30-B6CF7FF7DB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K"/>
          </a:p>
        </p:txBody>
      </p:sp>
      <p:sp>
        <p:nvSpPr>
          <p:cNvPr id="3" name="Text Placeholder 2">
            <a:extLst>
              <a:ext uri="{FF2B5EF4-FFF2-40B4-BE49-F238E27FC236}">
                <a16:creationId xmlns:a16="http://schemas.microsoft.com/office/drawing/2014/main" id="{D4C5710C-DCE5-4A4B-88FC-2B7596F04B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DDE503A-C05D-4150-BD6B-219A063F3EBD}"/>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5" name="Footer Placeholder 4">
            <a:extLst>
              <a:ext uri="{FF2B5EF4-FFF2-40B4-BE49-F238E27FC236}">
                <a16:creationId xmlns:a16="http://schemas.microsoft.com/office/drawing/2014/main" id="{B13D3F93-B099-4DDE-BD8C-B20714AF35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C7ECDD-92DF-4EE4-ABCC-7F12BEC46EA8}"/>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948881097"/>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CD001-769F-4BA5-A19F-7FAFE7419827}"/>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329A9AF7-6483-42F0-8F35-574519D093E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Content Placeholder 3">
            <a:extLst>
              <a:ext uri="{FF2B5EF4-FFF2-40B4-BE49-F238E27FC236}">
                <a16:creationId xmlns:a16="http://schemas.microsoft.com/office/drawing/2014/main" id="{544A1564-74CB-4E17-9893-B2015FF56BE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Date Placeholder 4">
            <a:extLst>
              <a:ext uri="{FF2B5EF4-FFF2-40B4-BE49-F238E27FC236}">
                <a16:creationId xmlns:a16="http://schemas.microsoft.com/office/drawing/2014/main" id="{A65936C1-0B68-40E0-860D-7865B35D1CF9}"/>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6" name="Footer Placeholder 5">
            <a:extLst>
              <a:ext uri="{FF2B5EF4-FFF2-40B4-BE49-F238E27FC236}">
                <a16:creationId xmlns:a16="http://schemas.microsoft.com/office/drawing/2014/main" id="{E1518151-364F-4458-8674-792144FFFAC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8628F02-F967-4106-A0CC-B4B85030BAD5}"/>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3274252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62CDA-1423-4123-A20C-87A750BCEDD9}"/>
              </a:ext>
            </a:extLst>
          </p:cNvPr>
          <p:cNvSpPr>
            <a:spLocks noGrp="1"/>
          </p:cNvSpPr>
          <p:nvPr>
            <p:ph type="title"/>
          </p:nvPr>
        </p:nvSpPr>
        <p:spPr>
          <a:xfrm>
            <a:off x="839788" y="365125"/>
            <a:ext cx="10515600" cy="1325563"/>
          </a:xfrm>
        </p:spPr>
        <p:txBody>
          <a:bodyPr/>
          <a:lstStyle/>
          <a:p>
            <a:r>
              <a:rPr lang="en-US"/>
              <a:t>Click to edit Master title style</a:t>
            </a:r>
            <a:endParaRPr lang="en-PK"/>
          </a:p>
        </p:txBody>
      </p:sp>
      <p:sp>
        <p:nvSpPr>
          <p:cNvPr id="3" name="Text Placeholder 2">
            <a:extLst>
              <a:ext uri="{FF2B5EF4-FFF2-40B4-BE49-F238E27FC236}">
                <a16:creationId xmlns:a16="http://schemas.microsoft.com/office/drawing/2014/main" id="{F181C7AD-81AF-4517-BCA3-E981E39E8E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550C1FD-785A-494B-8266-BC643FB6741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Text Placeholder 4">
            <a:extLst>
              <a:ext uri="{FF2B5EF4-FFF2-40B4-BE49-F238E27FC236}">
                <a16:creationId xmlns:a16="http://schemas.microsoft.com/office/drawing/2014/main" id="{EBC1B3AF-BC32-4746-B151-0B007F0AF1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CA4EABE-E223-4C00-93C6-93A57D2CD17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7" name="Date Placeholder 6">
            <a:extLst>
              <a:ext uri="{FF2B5EF4-FFF2-40B4-BE49-F238E27FC236}">
                <a16:creationId xmlns:a16="http://schemas.microsoft.com/office/drawing/2014/main" id="{DA0ECE82-C73C-41C3-B8AB-264E828D7C64}"/>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8" name="Footer Placeholder 7">
            <a:extLst>
              <a:ext uri="{FF2B5EF4-FFF2-40B4-BE49-F238E27FC236}">
                <a16:creationId xmlns:a16="http://schemas.microsoft.com/office/drawing/2014/main" id="{08716326-244A-4808-B1E3-F1FDC9C1094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F65B595-FCF0-4FBE-9315-9E920D812597}"/>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3176520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E9353-08EF-475D-97F8-BE6B46520245}"/>
              </a:ext>
            </a:extLst>
          </p:cNvPr>
          <p:cNvSpPr>
            <a:spLocks noGrp="1"/>
          </p:cNvSpPr>
          <p:nvPr>
            <p:ph type="title"/>
          </p:nvPr>
        </p:nvSpPr>
        <p:spPr/>
        <p:txBody>
          <a:bodyPr/>
          <a:lstStyle/>
          <a:p>
            <a:r>
              <a:rPr lang="en-US"/>
              <a:t>Click to edit Master title style</a:t>
            </a:r>
            <a:endParaRPr lang="en-PK"/>
          </a:p>
        </p:txBody>
      </p:sp>
      <p:sp>
        <p:nvSpPr>
          <p:cNvPr id="3" name="Date Placeholder 2">
            <a:extLst>
              <a:ext uri="{FF2B5EF4-FFF2-40B4-BE49-F238E27FC236}">
                <a16:creationId xmlns:a16="http://schemas.microsoft.com/office/drawing/2014/main" id="{165C543B-33E3-48CF-B83C-C541D6CB687E}"/>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4" name="Footer Placeholder 3">
            <a:extLst>
              <a:ext uri="{FF2B5EF4-FFF2-40B4-BE49-F238E27FC236}">
                <a16:creationId xmlns:a16="http://schemas.microsoft.com/office/drawing/2014/main" id="{2EFC0699-826F-4A8E-B326-560AD252F7B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5368C207-1278-4153-B420-9EF4A4494729}"/>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226767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768D0D-CD9A-4D7A-A953-4B80DEFCD335}"/>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3" name="Footer Placeholder 2">
            <a:extLst>
              <a:ext uri="{FF2B5EF4-FFF2-40B4-BE49-F238E27FC236}">
                <a16:creationId xmlns:a16="http://schemas.microsoft.com/office/drawing/2014/main" id="{3D9C46BD-36CF-41D8-9D61-3C0284DFABF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1C4CE466-759A-4047-8073-18F51B7B2941}"/>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2715073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E62C7-A5DD-4E6E-AEC8-D2596C0A6A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Content Placeholder 2">
            <a:extLst>
              <a:ext uri="{FF2B5EF4-FFF2-40B4-BE49-F238E27FC236}">
                <a16:creationId xmlns:a16="http://schemas.microsoft.com/office/drawing/2014/main" id="{A7D44E32-0A99-4A52-BB43-F9B356189C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Text Placeholder 3">
            <a:extLst>
              <a:ext uri="{FF2B5EF4-FFF2-40B4-BE49-F238E27FC236}">
                <a16:creationId xmlns:a16="http://schemas.microsoft.com/office/drawing/2014/main" id="{40AF3BC2-6F12-4DBB-9471-4665FB534E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AC92E9-B3F9-4DC5-B04D-6429BF06A0CB}"/>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6" name="Footer Placeholder 5">
            <a:extLst>
              <a:ext uri="{FF2B5EF4-FFF2-40B4-BE49-F238E27FC236}">
                <a16:creationId xmlns:a16="http://schemas.microsoft.com/office/drawing/2014/main" id="{96C3CCC0-44D6-44E7-B3E2-F9508F2EEE9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6CE6695-AA5E-44D1-9985-4427DD580AB9}"/>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1507207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8D7B4-D7B9-4CD5-8BBF-261B67DBF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Picture Placeholder 2">
            <a:extLst>
              <a:ext uri="{FF2B5EF4-FFF2-40B4-BE49-F238E27FC236}">
                <a16:creationId xmlns:a16="http://schemas.microsoft.com/office/drawing/2014/main" id="{8F94BA48-7AB5-49D9-81E8-DFFBE9AB61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PK"/>
          </a:p>
        </p:txBody>
      </p:sp>
      <p:sp>
        <p:nvSpPr>
          <p:cNvPr id="4" name="Text Placeholder 3">
            <a:extLst>
              <a:ext uri="{FF2B5EF4-FFF2-40B4-BE49-F238E27FC236}">
                <a16:creationId xmlns:a16="http://schemas.microsoft.com/office/drawing/2014/main" id="{713C2DDF-C490-4A6F-A58E-8725DD2728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9F83A0D-2DAD-49E9-B1EE-9DF052C15A15}"/>
              </a:ext>
            </a:extLst>
          </p:cNvPr>
          <p:cNvSpPr>
            <a:spLocks noGrp="1"/>
          </p:cNvSpPr>
          <p:nvPr>
            <p:ph type="dt" sz="half" idx="10"/>
          </p:nvPr>
        </p:nvSpPr>
        <p:spPr/>
        <p:txBody>
          <a:bodyPr/>
          <a:lstStyle/>
          <a:p>
            <a:fld id="{06C9BB83-6716-4A2C-BB4D-EC836877FB8C}" type="datetimeFigureOut">
              <a:rPr lang="en-GB" smtClean="0"/>
              <a:t>17/09/2025</a:t>
            </a:fld>
            <a:endParaRPr lang="en-GB"/>
          </a:p>
        </p:txBody>
      </p:sp>
      <p:sp>
        <p:nvSpPr>
          <p:cNvPr id="6" name="Footer Placeholder 5">
            <a:extLst>
              <a:ext uri="{FF2B5EF4-FFF2-40B4-BE49-F238E27FC236}">
                <a16:creationId xmlns:a16="http://schemas.microsoft.com/office/drawing/2014/main" id="{2209279F-FA38-482C-A481-C161B9DC360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428492A-027C-44E9-8D07-DE52AB2CBA13}"/>
              </a:ext>
            </a:extLst>
          </p:cNvPr>
          <p:cNvSpPr>
            <a:spLocks noGrp="1"/>
          </p:cNvSpPr>
          <p:nvPr>
            <p:ph type="sldNum" sz="quarter" idx="12"/>
          </p:nvPr>
        </p:nvSpPr>
        <p:spPr/>
        <p:txBody>
          <a:bodyPr/>
          <a:lstStyle/>
          <a:p>
            <a:fld id="{0AB12D47-4CF5-40F6-85C2-DBD2627F1A07}" type="slidenum">
              <a:rPr lang="en-GB" smtClean="0"/>
              <a:t>‹#›</a:t>
            </a:fld>
            <a:endParaRPr lang="en-GB"/>
          </a:p>
        </p:txBody>
      </p:sp>
    </p:spTree>
    <p:extLst>
      <p:ext uri="{BB962C8B-B14F-4D97-AF65-F5344CB8AC3E}">
        <p14:creationId xmlns:p14="http://schemas.microsoft.com/office/powerpoint/2010/main" val="3311080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96B69C-8C9A-4525-B3FF-650112E119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K"/>
          </a:p>
        </p:txBody>
      </p:sp>
      <p:sp>
        <p:nvSpPr>
          <p:cNvPr id="3" name="Text Placeholder 2">
            <a:extLst>
              <a:ext uri="{FF2B5EF4-FFF2-40B4-BE49-F238E27FC236}">
                <a16:creationId xmlns:a16="http://schemas.microsoft.com/office/drawing/2014/main" id="{AEA5E67D-B9E8-4E04-989F-BD8B8B97BD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819F7E2E-A1D1-4245-BA97-6E5FEB3FED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C9BB83-6716-4A2C-BB4D-EC836877FB8C}" type="datetimeFigureOut">
              <a:rPr lang="en-GB" smtClean="0"/>
              <a:t>17/09/2025</a:t>
            </a:fld>
            <a:endParaRPr lang="en-GB"/>
          </a:p>
        </p:txBody>
      </p:sp>
      <p:sp>
        <p:nvSpPr>
          <p:cNvPr id="5" name="Footer Placeholder 4">
            <a:extLst>
              <a:ext uri="{FF2B5EF4-FFF2-40B4-BE49-F238E27FC236}">
                <a16:creationId xmlns:a16="http://schemas.microsoft.com/office/drawing/2014/main" id="{8FBF56F8-8C74-4301-8A02-2373AA653A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9A07F5B-BED3-4B88-9FD6-1C81D123A7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B12D47-4CF5-40F6-85C2-DBD2627F1A07}" type="slidenum">
              <a:rPr lang="en-GB" smtClean="0"/>
              <a:t>‹#›</a:t>
            </a:fld>
            <a:endParaRPr lang="en-GB"/>
          </a:p>
        </p:txBody>
      </p:sp>
    </p:spTree>
    <p:extLst>
      <p:ext uri="{BB962C8B-B14F-4D97-AF65-F5344CB8AC3E}">
        <p14:creationId xmlns:p14="http://schemas.microsoft.com/office/powerpoint/2010/main" val="363794465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9.jp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grpSp>
        <p:nvGrpSpPr>
          <p:cNvPr id="10" name="object 10"/>
          <p:cNvGrpSpPr/>
          <p:nvPr/>
        </p:nvGrpSpPr>
        <p:grpSpPr>
          <a:xfrm>
            <a:off x="3095500" y="2086208"/>
            <a:ext cx="6756400" cy="224472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3" name="object 13"/>
          <p:cNvSpPr txBox="1"/>
          <p:nvPr/>
        </p:nvSpPr>
        <p:spPr>
          <a:xfrm>
            <a:off x="3095500" y="3590701"/>
            <a:ext cx="6756400" cy="740587"/>
          </a:xfrm>
          <a:prstGeom prst="rect">
            <a:avLst/>
          </a:prstGeom>
          <a:solidFill>
            <a:srgbClr val="92D050"/>
          </a:solidFill>
        </p:spPr>
        <p:txBody>
          <a:bodyPr vert="horz" wrap="square" lIns="0" tIns="1905" rIns="0" bIns="0" rtlCol="0">
            <a:spAutoFit/>
          </a:bodyPr>
          <a:lstStyle/>
          <a:p>
            <a:pPr>
              <a:spcBef>
                <a:spcPts val="15"/>
              </a:spcBef>
            </a:pPr>
            <a:endParaRPr sz="2400" b="1" dirty="0">
              <a:latin typeface="Times New Roman" panose="02020603050405020304" pitchFamily="18" charset="0"/>
              <a:cs typeface="Times New Roman" panose="02020603050405020304" pitchFamily="18" charset="0"/>
            </a:endParaRPr>
          </a:p>
          <a:p>
            <a:pPr marL="121920">
              <a:tabLst>
                <a:tab pos="707390" algn="l"/>
                <a:tab pos="1868805" algn="l"/>
              </a:tabLst>
            </a:pPr>
            <a:r>
              <a:rPr sz="2400" b="1" dirty="0">
                <a:latin typeface="Times New Roman" panose="02020603050405020304" pitchFamily="18" charset="0"/>
                <a:cs typeface="Times New Roman" panose="02020603050405020304" pitchFamily="18" charset="0"/>
              </a:rPr>
              <a:t>D</a:t>
            </a:r>
            <a:r>
              <a:rPr lang="en-US" sz="2400" b="1" spc="-5" dirty="0">
                <a:latin typeface="Times New Roman" panose="02020603050405020304" pitchFamily="18" charset="0"/>
                <a:cs typeface="Times New Roman" panose="02020603050405020304" pitchFamily="18" charset="0"/>
              </a:rPr>
              <a:t>r. Muhammad Umar </a:t>
            </a:r>
            <a:r>
              <a:rPr lang="en-US" sz="2400" b="1" spc="-5">
                <a:latin typeface="Times New Roman" panose="02020603050405020304" pitchFamily="18" charset="0"/>
                <a:cs typeface="Times New Roman" panose="02020603050405020304" pitchFamily="18" charset="0"/>
              </a:rPr>
              <a:t>Aftab</a:t>
            </a:r>
            <a:r>
              <a:rPr lang="en-US" sz="2400" b="1" spc="-5" dirty="0">
                <a:latin typeface="Times New Roman" panose="02020603050405020304" pitchFamily="18" charset="0"/>
                <a:cs typeface="Times New Roman" panose="02020603050405020304" pitchFamily="18" charset="0"/>
              </a:rPr>
              <a:t> </a:t>
            </a:r>
            <a:endParaRPr sz="2400" b="1" dirty="0">
              <a:latin typeface="Times New Roman" panose="02020603050405020304" pitchFamily="18" charset="0"/>
              <a:cs typeface="Times New Roman" panose="02020603050405020304" pitchFamily="18" charset="0"/>
            </a:endParaRPr>
          </a:p>
        </p:txBody>
      </p:sp>
      <p:sp>
        <p:nvSpPr>
          <p:cNvPr id="14" name="object 14"/>
          <p:cNvSpPr txBox="1"/>
          <p:nvPr/>
        </p:nvSpPr>
        <p:spPr>
          <a:xfrm>
            <a:off x="3044764" y="2645753"/>
            <a:ext cx="6756400" cy="629018"/>
          </a:xfrm>
          <a:prstGeom prst="rect">
            <a:avLst/>
          </a:prstGeom>
        </p:spPr>
        <p:txBody>
          <a:bodyPr vert="horz" wrap="square" lIns="0" tIns="13335" rIns="0" bIns="0" rtlCol="0">
            <a:spAutoFit/>
          </a:bodyPr>
          <a:lstStyle/>
          <a:p>
            <a:pPr marL="12700" marR="5080" algn="ctr">
              <a:spcBef>
                <a:spcPts val="105"/>
              </a:spcBef>
            </a:pPr>
            <a:r>
              <a:rPr lang="en-US" sz="4000" b="1" dirty="0"/>
              <a:t>XSS (Web Security)</a:t>
            </a:r>
            <a:endParaRPr lang="en-US" sz="4000" b="1" dirty="0">
              <a:latin typeface="Times New Roman" panose="02020603050405020304" pitchFamily="18" charset="0"/>
              <a:cs typeface="Times New Roman" panose="02020603050405020304" pitchFamily="18" charset="0"/>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6414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240971"/>
            <a:ext cx="10115202" cy="4833258"/>
          </a:xfrm>
          <a:prstGeom prst="rect">
            <a:avLst/>
          </a:prstGeom>
          <a:blipFill>
            <a:blip r:embed="rId3"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765852" y="1390291"/>
            <a:ext cx="8216348" cy="1466427"/>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There are two types of XSS attack:</a:t>
            </a:r>
            <a:endParaRPr lang="en-GB" sz="2400" b="1" spc="15" dirty="0">
              <a:solidFill>
                <a:srgbClr val="7030A0"/>
              </a:solidFill>
              <a:latin typeface="Times New Roman" panose="02020603050405020304" pitchFamily="18" charset="0"/>
              <a:cs typeface="Times New Roman" panose="02020603050405020304" pitchFamily="18" charset="0"/>
            </a:endParaRPr>
          </a:p>
          <a:p>
            <a:pPr marL="812165" lvl="1" indent="-342900" algn="just">
              <a:spcBef>
                <a:spcPts val="1325"/>
              </a:spcBef>
              <a:buFont typeface="Wingdings" panose="05000000000000000000" pitchFamily="2" charset="2"/>
              <a:buChar char="Ø"/>
              <a:tabLst>
                <a:tab pos="241935" algn="l"/>
              </a:tabLst>
            </a:pPr>
            <a:r>
              <a:rPr lang="en-GB" sz="2200" b="1" spc="15" dirty="0">
                <a:solidFill>
                  <a:srgbClr val="7030A0"/>
                </a:solidFill>
                <a:latin typeface="Times New Roman" panose="02020603050405020304" pitchFamily="18" charset="0"/>
                <a:cs typeface="Times New Roman" panose="02020603050405020304" pitchFamily="18" charset="0"/>
              </a:rPr>
              <a:t>Non persistent XSS Attack </a:t>
            </a:r>
          </a:p>
          <a:p>
            <a:pPr marL="812165" lvl="1" indent="-342900" algn="just">
              <a:spcBef>
                <a:spcPts val="1325"/>
              </a:spcBef>
              <a:buFont typeface="Wingdings" panose="05000000000000000000" pitchFamily="2" charset="2"/>
              <a:buChar char="Ø"/>
              <a:tabLst>
                <a:tab pos="241935" algn="l"/>
              </a:tabLst>
            </a:pPr>
            <a:r>
              <a:rPr lang="en-GB" sz="2200" b="1" spc="15" dirty="0">
                <a:solidFill>
                  <a:srgbClr val="7030A0"/>
                </a:solidFill>
                <a:latin typeface="Times New Roman" panose="02020603050405020304" pitchFamily="18" charset="0"/>
                <a:cs typeface="Times New Roman" panose="02020603050405020304" pitchFamily="18" charset="0"/>
              </a:rPr>
              <a:t>Persistent XSS Attack (i.e., Samy worm example)</a:t>
            </a:r>
            <a:endParaRPr lang="en-GB" sz="2200" spc="15"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Types of  XSS attack</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0026" y="3138128"/>
            <a:ext cx="7800703" cy="2717154"/>
          </a:xfrm>
          <a:prstGeom prst="rect">
            <a:avLst/>
          </a:prstGeom>
        </p:spPr>
      </p:pic>
    </p:spTree>
    <p:extLst>
      <p:ext uri="{BB962C8B-B14F-4D97-AF65-F5344CB8AC3E}">
        <p14:creationId xmlns:p14="http://schemas.microsoft.com/office/powerpoint/2010/main" val="2003882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654148"/>
            <a:ext cx="10115202" cy="5700780"/>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26125"/>
            <a:ext cx="8908869" cy="6516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Persistent Attack Example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11</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1577" y="770709"/>
            <a:ext cx="6662057" cy="5408022"/>
          </a:xfrm>
          <a:prstGeom prst="rect">
            <a:avLst/>
          </a:prstGeom>
        </p:spPr>
      </p:pic>
    </p:spTree>
    <p:extLst>
      <p:ext uri="{BB962C8B-B14F-4D97-AF65-F5344CB8AC3E}">
        <p14:creationId xmlns:p14="http://schemas.microsoft.com/office/powerpoint/2010/main" val="4061494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1108881"/>
            <a:ext cx="10115202" cy="48332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765851" y="1390291"/>
            <a:ext cx="9193885" cy="3708066"/>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b="1" spc="15" dirty="0">
                <a:latin typeface="Times New Roman" panose="02020603050405020304" pitchFamily="18" charset="0"/>
                <a:cs typeface="Times New Roman" panose="02020603050405020304" pitchFamily="18" charset="0"/>
              </a:rPr>
              <a:t>Attack server</a:t>
            </a:r>
          </a:p>
          <a:p>
            <a:pPr marL="469265" lvl="1" algn="just">
              <a:spcBef>
                <a:spcPts val="1325"/>
              </a:spcBef>
              <a:tabLst>
                <a:tab pos="241935" algn="l"/>
              </a:tabLst>
            </a:pPr>
            <a:r>
              <a:rPr lang="en-GB" sz="2400" spc="15" dirty="0">
                <a:latin typeface="Times New Roman" panose="02020603050405020304" pitchFamily="18" charset="0"/>
                <a:cs typeface="Times New Roman" panose="02020603050405020304" pitchFamily="18" charset="0"/>
              </a:rPr>
              <a:t>The attacker will send http request to server on behalf of user. The server will respond and update user profile according to attacker’s http request. </a:t>
            </a:r>
            <a:endParaRPr lang="en-GB" sz="2400" b="1" spc="15" dirty="0">
              <a:latin typeface="Times New Roman" panose="02020603050405020304" pitchFamily="18" charset="0"/>
              <a:cs typeface="Times New Roman" panose="02020603050405020304" pitchFamily="18" charset="0"/>
            </a:endParaRPr>
          </a:p>
          <a:p>
            <a:pPr marL="354965" indent="-342900" algn="just">
              <a:lnSpc>
                <a:spcPct val="100000"/>
              </a:lnSpc>
              <a:spcBef>
                <a:spcPts val="1325"/>
              </a:spcBef>
              <a:buFont typeface="Wingdings" panose="05000000000000000000" pitchFamily="2" charset="2"/>
              <a:buChar char="v"/>
              <a:tabLst>
                <a:tab pos="241935" algn="l"/>
              </a:tabLst>
            </a:pPr>
            <a:r>
              <a:rPr lang="en-GB" sz="2400" b="1" spc="15" dirty="0">
                <a:latin typeface="Times New Roman" panose="02020603050405020304" pitchFamily="18" charset="0"/>
                <a:cs typeface="Times New Roman" panose="02020603050405020304" pitchFamily="18" charset="0"/>
              </a:rPr>
              <a:t>Web Defacing</a:t>
            </a:r>
          </a:p>
          <a:p>
            <a:pPr marL="469265" lvl="1" algn="just">
              <a:spcBef>
                <a:spcPts val="1325"/>
              </a:spcBef>
              <a:tabLst>
                <a:tab pos="241935" algn="l"/>
              </a:tabLst>
            </a:pPr>
            <a:r>
              <a:rPr lang="en-GB" sz="2400" spc="15" dirty="0">
                <a:latin typeface="Times New Roman" panose="02020603050405020304" pitchFamily="18" charset="0"/>
                <a:cs typeface="Times New Roman" panose="02020603050405020304" pitchFamily="18" charset="0"/>
              </a:rPr>
              <a:t>JavaScript code run inside page and code has privilege to access element of page. The code can change, modify and delete the element.</a:t>
            </a:r>
          </a:p>
          <a:p>
            <a:pPr marL="469265" lvl="1" algn="ctr">
              <a:spcBef>
                <a:spcPts val="1325"/>
              </a:spcBef>
              <a:tabLst>
                <a:tab pos="241935" algn="l"/>
              </a:tabLst>
            </a:pPr>
            <a:r>
              <a:rPr lang="en-GB" sz="2400" spc="15" dirty="0">
                <a:solidFill>
                  <a:srgbClr val="7030A0"/>
                </a:solidFill>
                <a:latin typeface="Times New Roman" panose="02020603050405020304" pitchFamily="18" charset="0"/>
                <a:cs typeface="Times New Roman" panose="02020603050405020304" pitchFamily="18" charset="0"/>
              </a:rPr>
              <a:t>Obama and Hillary XSS case was web defacing on client side.</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Damages</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2251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grpSp>
        <p:nvGrpSpPr>
          <p:cNvPr id="10" name="object 10"/>
          <p:cNvGrpSpPr/>
          <p:nvPr/>
        </p:nvGrpSpPr>
        <p:grpSpPr>
          <a:xfrm>
            <a:off x="2912618"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2859325" y="2295631"/>
            <a:ext cx="6985501" cy="1257395"/>
          </a:xfrm>
          <a:prstGeom prst="rect">
            <a:avLst/>
          </a:prstGeom>
        </p:spPr>
        <p:txBody>
          <a:bodyPr vert="horz" wrap="square" lIns="0" tIns="13335" rIns="0" bIns="0" rtlCol="0">
            <a:spAutoFit/>
          </a:bodyPr>
          <a:lstStyle/>
          <a:p>
            <a:pPr marL="12700" marR="5080" algn="ctr">
              <a:spcBef>
                <a:spcPts val="105"/>
              </a:spcBef>
            </a:pPr>
            <a:r>
              <a:rPr lang="en-GB" sz="4000" b="1" spc="15" dirty="0">
                <a:latin typeface="Times New Roman" panose="02020603050405020304" pitchFamily="18" charset="0"/>
                <a:cs typeface="Times New Roman" panose="02020603050405020304" pitchFamily="18" charset="0"/>
              </a:rPr>
              <a:t>Attack 1: Add Friend </a:t>
            </a:r>
          </a:p>
          <a:p>
            <a:pPr marL="12700" marR="5080" algn="ctr">
              <a:spcBef>
                <a:spcPts val="105"/>
              </a:spcBef>
            </a:pPr>
            <a:r>
              <a:rPr lang="en-GB" sz="4000" b="1" spc="15" dirty="0">
                <a:latin typeface="Times New Roman" panose="02020603050405020304" pitchFamily="18" charset="0"/>
                <a:cs typeface="Times New Roman" panose="02020603050405020304" pitchFamily="18" charset="0"/>
              </a:rPr>
              <a:t>XSS Persistent Attack</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13</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2" name="Rounded Rectangle 1"/>
          <p:cNvSpPr/>
          <p:nvPr/>
        </p:nvSpPr>
        <p:spPr>
          <a:xfrm>
            <a:off x="2718188"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2065" algn="ctr">
              <a:lnSpc>
                <a:spcPct val="100000"/>
              </a:lnSpc>
              <a:spcBef>
                <a:spcPts val="1325"/>
              </a:spcBef>
              <a:tabLst>
                <a:tab pos="241935" algn="l"/>
              </a:tabLst>
            </a:pPr>
            <a:r>
              <a:rPr lang="en-US" sz="2000" b="1" spc="15" dirty="0">
                <a:solidFill>
                  <a:schemeClr val="tx1"/>
                </a:solidFill>
                <a:latin typeface="Times New Roman" panose="02020603050405020304" pitchFamily="18" charset="0"/>
                <a:cs typeface="Times New Roman" panose="02020603050405020304" pitchFamily="18" charset="0"/>
              </a:rPr>
              <a:t>The Objective of this attack is to add attacker in victim’s friend list as victim visit attacker profile</a:t>
            </a:r>
          </a:p>
        </p:txBody>
      </p:sp>
      <p:sp>
        <p:nvSpPr>
          <p:cNvPr id="16" name="object 5"/>
          <p:cNvSpPr txBox="1"/>
          <p:nvPr/>
        </p:nvSpPr>
        <p:spPr>
          <a:xfrm>
            <a:off x="2992511" y="3906650"/>
            <a:ext cx="6719131" cy="42511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endParaRPr lang="en-US" sz="2200" b="1" spc="15"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4961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Add Friend Http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3947" y="1404699"/>
            <a:ext cx="4395832" cy="4654410"/>
          </a:xfrm>
          <a:prstGeom prst="rect">
            <a:avLst/>
          </a:prstGeom>
        </p:spPr>
      </p:pic>
    </p:spTree>
    <p:extLst>
      <p:ext uri="{BB962C8B-B14F-4D97-AF65-F5344CB8AC3E}">
        <p14:creationId xmlns:p14="http://schemas.microsoft.com/office/powerpoint/2010/main" val="15501084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Investigation</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293754" y="1163051"/>
            <a:ext cx="9513248" cy="825226"/>
          </a:xfrm>
          <a:prstGeom prst="rect">
            <a:avLst/>
          </a:prstGeom>
        </p:spPr>
        <p:txBody>
          <a:bodyPr vert="horz" wrap="square" lIns="0" tIns="85725" rIns="0" bIns="0" rtlCol="0">
            <a:spAutoFit/>
          </a:bodyPr>
          <a:lstStyle/>
          <a:p>
            <a:pPr marL="241300" indent="-229235" algn="just">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The attacker will investigate the GET method request before launch the attack.</a:t>
            </a:r>
            <a:endParaRPr lang="en-US" sz="2400" spc="15"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0932" y="2042447"/>
            <a:ext cx="8928914" cy="4018719"/>
          </a:xfrm>
          <a:prstGeom prst="rect">
            <a:avLst/>
          </a:prstGeom>
        </p:spPr>
      </p:pic>
    </p:spTree>
    <p:extLst>
      <p:ext uri="{BB962C8B-B14F-4D97-AF65-F5344CB8AC3E}">
        <p14:creationId xmlns:p14="http://schemas.microsoft.com/office/powerpoint/2010/main" val="8720915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730054"/>
            <a:ext cx="10115202" cy="5624874"/>
          </a:xfrm>
          <a:prstGeom prst="rect">
            <a:avLst/>
          </a:prstGeom>
          <a:blipFill>
            <a:blip r:embed="rId2" cstate="print"/>
            <a:stretch>
              <a:fillRect/>
            </a:stretch>
          </a:blip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65310"/>
            <a:ext cx="8908869" cy="664744"/>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How attacker can get tokens and Timestamp</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16</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5702" y="1394798"/>
            <a:ext cx="4656469" cy="4683938"/>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61005" y="1394798"/>
            <a:ext cx="4656469" cy="4683938"/>
          </a:xfrm>
          <a:prstGeom prst="rect">
            <a:avLst/>
          </a:prstGeom>
        </p:spPr>
      </p:pic>
      <p:sp>
        <p:nvSpPr>
          <p:cNvPr id="7" name="TextBox 6"/>
          <p:cNvSpPr txBox="1"/>
          <p:nvPr/>
        </p:nvSpPr>
        <p:spPr>
          <a:xfrm>
            <a:off x="2479544" y="878869"/>
            <a:ext cx="2219390"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CSRF Attack</a:t>
            </a:r>
          </a:p>
        </p:txBody>
      </p:sp>
      <p:sp>
        <p:nvSpPr>
          <p:cNvPr id="12" name="TextBox 11"/>
          <p:cNvSpPr txBox="1"/>
          <p:nvPr/>
        </p:nvSpPr>
        <p:spPr>
          <a:xfrm>
            <a:off x="7556959" y="856996"/>
            <a:ext cx="1953805"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XSS Attack</a:t>
            </a:r>
          </a:p>
        </p:txBody>
      </p:sp>
    </p:spTree>
    <p:extLst>
      <p:ext uri="{BB962C8B-B14F-4D97-AF65-F5344CB8AC3E}">
        <p14:creationId xmlns:p14="http://schemas.microsoft.com/office/powerpoint/2010/main" val="28374119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1317889"/>
            <a:ext cx="10115202" cy="48332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214847" y="1494795"/>
            <a:ext cx="9718764" cy="1958870"/>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The developer use </a:t>
            </a:r>
            <a:r>
              <a:rPr lang="en-GB" sz="2400" spc="15" dirty="0">
                <a:solidFill>
                  <a:srgbClr val="7030A0"/>
                </a:solidFill>
                <a:latin typeface="Times New Roman" panose="02020603050405020304" pitchFamily="18" charset="0"/>
                <a:cs typeface="Times New Roman" panose="02020603050405020304" pitchFamily="18" charset="0"/>
              </a:rPr>
              <a:t>global variable </a:t>
            </a:r>
            <a:r>
              <a:rPr lang="en-GB" sz="2400" spc="15" dirty="0">
                <a:latin typeface="Times New Roman" panose="02020603050405020304" pitchFamily="18" charset="0"/>
                <a:cs typeface="Times New Roman" panose="02020603050405020304" pitchFamily="18" charset="0"/>
              </a:rPr>
              <a:t>for token and timestamp inside webpage.</a:t>
            </a:r>
          </a:p>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When attacker’s malicious code is inside the webpage, then code can easily access the global variable of token and timestamp </a:t>
            </a:r>
          </a:p>
          <a:p>
            <a:pPr marL="12065" algn="ctr">
              <a:lnSpc>
                <a:spcPct val="100000"/>
              </a:lnSpc>
              <a:spcBef>
                <a:spcPts val="1325"/>
              </a:spcBef>
              <a:tabLst>
                <a:tab pos="241935" algn="l"/>
              </a:tabLst>
            </a:pPr>
            <a:r>
              <a:rPr lang="en-GB" sz="2800" b="1" spc="15" dirty="0">
                <a:solidFill>
                  <a:srgbClr val="7030A0"/>
                </a:solidFill>
                <a:latin typeface="Times New Roman" panose="02020603050405020304" pitchFamily="18" charset="0"/>
                <a:cs typeface="Times New Roman" panose="02020603050405020304" pitchFamily="18" charset="0"/>
              </a:rPr>
              <a:t>Elgg.security.token.__elgg_token</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26571"/>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How attacker can get tokens and Timestamp</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8035" y="3623672"/>
            <a:ext cx="8187655" cy="2295912"/>
          </a:xfrm>
          <a:prstGeom prst="rect">
            <a:avLst/>
          </a:prstGeom>
        </p:spPr>
      </p:pic>
    </p:spTree>
    <p:extLst>
      <p:ext uri="{BB962C8B-B14F-4D97-AF65-F5344CB8AC3E}">
        <p14:creationId xmlns:p14="http://schemas.microsoft.com/office/powerpoint/2010/main" val="37660805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Construct the URL for Attack and ajax code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152481" y="920029"/>
            <a:ext cx="9718764" cy="455894"/>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Construct the URL</a:t>
            </a:r>
          </a:p>
        </p:txBody>
      </p:sp>
      <p:sp>
        <p:nvSpPr>
          <p:cNvPr id="12" name="object 5"/>
          <p:cNvSpPr txBox="1"/>
          <p:nvPr/>
        </p:nvSpPr>
        <p:spPr>
          <a:xfrm>
            <a:off x="1152481" y="3582242"/>
            <a:ext cx="9718764" cy="455894"/>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Ajax Code</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66245" y="1462341"/>
            <a:ext cx="7358499" cy="2033483"/>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86320" y="4188494"/>
            <a:ext cx="5918348" cy="1688417"/>
          </a:xfrm>
          <a:prstGeom prst="rect">
            <a:avLst/>
          </a:prstGeom>
        </p:spPr>
      </p:pic>
    </p:spTree>
    <p:extLst>
      <p:ext uri="{BB962C8B-B14F-4D97-AF65-F5344CB8AC3E}">
        <p14:creationId xmlns:p14="http://schemas.microsoft.com/office/powerpoint/2010/main" val="2188317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Complete the Code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19</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152481" y="920029"/>
            <a:ext cx="9718764" cy="455894"/>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Complete the code and place it in plaintext mode in attacker profile. </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6582" y="1800125"/>
            <a:ext cx="7934142" cy="3673212"/>
          </a:xfrm>
          <a:prstGeom prst="rect">
            <a:avLst/>
          </a:prstGeom>
        </p:spPr>
      </p:pic>
    </p:spTree>
    <p:extLst>
      <p:ext uri="{BB962C8B-B14F-4D97-AF65-F5344CB8AC3E}">
        <p14:creationId xmlns:p14="http://schemas.microsoft.com/office/powerpoint/2010/main" val="3854068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240971"/>
            <a:ext cx="10115202" cy="48332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903689" y="1526318"/>
            <a:ext cx="8216348" cy="4208203"/>
          </a:xfrm>
          <a:prstGeom prst="rect">
            <a:avLst/>
          </a:prstGeom>
        </p:spPr>
        <p:txBody>
          <a:bodyPr vert="horz" wrap="square" lIns="0" tIns="85725" rIns="0" bIns="0" rtlCol="0">
            <a:spAutoFit/>
          </a:bodyPr>
          <a:lstStyle/>
          <a:p>
            <a:pPr marL="241300" indent="-229235">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Introduction </a:t>
            </a:r>
          </a:p>
          <a:p>
            <a:pPr marL="241300" indent="-229235">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How XSS Attack Works</a:t>
            </a:r>
          </a:p>
          <a:p>
            <a:pPr marL="241300" indent="-229235">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Attack 1: Add Friend</a:t>
            </a:r>
          </a:p>
          <a:p>
            <a:pPr marL="241300" indent="-229235">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Attack 2: Modify</a:t>
            </a:r>
          </a:p>
          <a:p>
            <a:pPr marL="241300" indent="-229235">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Writing Self-Propagating XSS Worm</a:t>
            </a:r>
          </a:p>
          <a:p>
            <a:pPr marL="241300" indent="-229235">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Countermeasures</a:t>
            </a:r>
          </a:p>
          <a:p>
            <a:pPr marL="241300" indent="-229235">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CSP: Content Security Policy</a:t>
            </a:r>
          </a:p>
          <a:p>
            <a:pPr marL="241300" indent="-229235">
              <a:lnSpc>
                <a:spcPct val="100000"/>
              </a:lnSpc>
              <a:spcBef>
                <a:spcPts val="1325"/>
              </a:spcBef>
              <a:buFont typeface="Wingdings"/>
              <a:buChar char=""/>
              <a:tabLst>
                <a:tab pos="241935" algn="l"/>
              </a:tabLst>
            </a:pPr>
            <a:r>
              <a:rPr lang="en-GB" sz="2400" spc="15" dirty="0">
                <a:latin typeface="Times New Roman" panose="02020603050405020304" pitchFamily="18" charset="0"/>
                <a:cs typeface="Times New Roman" panose="02020603050405020304" pitchFamily="18" charset="0"/>
              </a:rPr>
              <a:t> Attack Generalization</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Outline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52717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Reaction of the attack</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152481" y="920029"/>
            <a:ext cx="9718764" cy="825226"/>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As victim will visit the Samy's profile. The code will trigger and </a:t>
            </a:r>
            <a:r>
              <a:rPr lang="en-GB" sz="2400" spc="15" dirty="0" err="1">
                <a:latin typeface="Times New Roman" panose="02020603050405020304" pitchFamily="18" charset="0"/>
                <a:cs typeface="Times New Roman" panose="02020603050405020304" pitchFamily="18" charset="0"/>
              </a:rPr>
              <a:t>samy</a:t>
            </a:r>
            <a:r>
              <a:rPr lang="en-GB" sz="2400" spc="15" dirty="0">
                <a:latin typeface="Times New Roman" panose="02020603050405020304" pitchFamily="18" charset="0"/>
                <a:cs typeface="Times New Roman" panose="02020603050405020304" pitchFamily="18" charset="0"/>
              </a:rPr>
              <a:t> will be added in friend list of victim.</a:t>
            </a:r>
          </a:p>
        </p:txBody>
      </p:sp>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t="11217" b="34731"/>
          <a:stretch/>
        </p:blipFill>
        <p:spPr>
          <a:xfrm>
            <a:off x="1465988" y="2260778"/>
            <a:ext cx="8736103" cy="2654868"/>
          </a:xfrm>
          <a:prstGeom prst="rect">
            <a:avLst/>
          </a:prstGeom>
        </p:spPr>
      </p:pic>
    </p:spTree>
    <p:extLst>
      <p:ext uri="{BB962C8B-B14F-4D97-AF65-F5344CB8AC3E}">
        <p14:creationId xmlns:p14="http://schemas.microsoft.com/office/powerpoint/2010/main" val="14018521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grpSp>
        <p:nvGrpSpPr>
          <p:cNvPr id="10" name="object 10"/>
          <p:cNvGrpSpPr/>
          <p:nvPr/>
        </p:nvGrpSpPr>
        <p:grpSpPr>
          <a:xfrm>
            <a:off x="2912618"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2859325" y="2609143"/>
            <a:ext cx="6985501" cy="629018"/>
          </a:xfrm>
          <a:prstGeom prst="rect">
            <a:avLst/>
          </a:prstGeom>
        </p:spPr>
        <p:txBody>
          <a:bodyPr vert="horz" wrap="square" lIns="0" tIns="13335" rIns="0" bIns="0" rtlCol="0">
            <a:spAutoFit/>
          </a:bodyPr>
          <a:lstStyle/>
          <a:p>
            <a:pPr marL="12700" marR="5080" algn="ctr">
              <a:spcBef>
                <a:spcPts val="105"/>
              </a:spcBef>
            </a:pPr>
            <a:r>
              <a:rPr lang="en-GB" sz="4000" b="1" spc="15" dirty="0">
                <a:latin typeface="Times New Roman" panose="02020603050405020304" pitchFamily="18" charset="0"/>
                <a:cs typeface="Times New Roman" panose="02020603050405020304" pitchFamily="18" charset="0"/>
              </a:rPr>
              <a:t>Attack 2: Modify</a:t>
            </a: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21</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2" name="Rounded Rectangle 1"/>
          <p:cNvSpPr/>
          <p:nvPr/>
        </p:nvSpPr>
        <p:spPr>
          <a:xfrm>
            <a:off x="2718188"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2065" algn="ctr">
              <a:lnSpc>
                <a:spcPct val="100000"/>
              </a:lnSpc>
              <a:spcBef>
                <a:spcPts val="1325"/>
              </a:spcBef>
              <a:tabLst>
                <a:tab pos="241935" algn="l"/>
              </a:tabLst>
            </a:pPr>
            <a:r>
              <a:rPr lang="en-US" sz="2200" b="1" spc="15" dirty="0">
                <a:solidFill>
                  <a:schemeClr val="tx1"/>
                </a:solidFill>
                <a:latin typeface="Times New Roman" panose="02020603050405020304" pitchFamily="18" charset="0"/>
                <a:cs typeface="Times New Roman" panose="02020603050405020304" pitchFamily="18" charset="0"/>
              </a:rPr>
              <a:t>The Objective of this attack is to edit victim’s profile as victim visit attacker profile</a:t>
            </a:r>
          </a:p>
        </p:txBody>
      </p:sp>
    </p:spTree>
    <p:extLst>
      <p:ext uri="{BB962C8B-B14F-4D97-AF65-F5344CB8AC3E}">
        <p14:creationId xmlns:p14="http://schemas.microsoft.com/office/powerpoint/2010/main" val="8468987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Edit Profile Http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t="3301"/>
          <a:stretch/>
        </p:blipFill>
        <p:spPr>
          <a:xfrm>
            <a:off x="3017521" y="1227907"/>
            <a:ext cx="5303520" cy="5059133"/>
          </a:xfrm>
          <a:prstGeom prst="rect">
            <a:avLst/>
          </a:prstGeom>
        </p:spPr>
      </p:pic>
    </p:spTree>
    <p:extLst>
      <p:ext uri="{BB962C8B-B14F-4D97-AF65-F5344CB8AC3E}">
        <p14:creationId xmlns:p14="http://schemas.microsoft.com/office/powerpoint/2010/main" val="37094190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Investigate the request</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43710" y="1214846"/>
            <a:ext cx="5736305" cy="5042263"/>
          </a:xfrm>
          <a:prstGeom prst="rect">
            <a:avLst/>
          </a:prstGeom>
        </p:spPr>
      </p:pic>
    </p:spTree>
    <p:extLst>
      <p:ext uri="{BB962C8B-B14F-4D97-AF65-F5344CB8AC3E}">
        <p14:creationId xmlns:p14="http://schemas.microsoft.com/office/powerpoint/2010/main" val="27887769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Construct the data and ajax code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5965" y="902005"/>
            <a:ext cx="8656126" cy="2544247"/>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45966" y="3583033"/>
            <a:ext cx="8656126" cy="2646816"/>
          </a:xfrm>
          <a:prstGeom prst="rect">
            <a:avLst/>
          </a:prstGeom>
        </p:spPr>
      </p:pic>
    </p:spTree>
    <p:extLst>
      <p:ext uri="{BB962C8B-B14F-4D97-AF65-F5344CB8AC3E}">
        <p14:creationId xmlns:p14="http://schemas.microsoft.com/office/powerpoint/2010/main" val="1437932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Complete the Code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152481" y="920029"/>
            <a:ext cx="9718764" cy="455894"/>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Complete the code and place it in plaintext mode in attacker profile. </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6582" y="1800125"/>
            <a:ext cx="7934142" cy="3673212"/>
          </a:xfrm>
          <a:prstGeom prst="rect">
            <a:avLst/>
          </a:prstGeom>
        </p:spPr>
      </p:pic>
    </p:spTree>
    <p:extLst>
      <p:ext uri="{BB962C8B-B14F-4D97-AF65-F5344CB8AC3E}">
        <p14:creationId xmlns:p14="http://schemas.microsoft.com/office/powerpoint/2010/main" val="14567890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108881"/>
            <a:ext cx="10115202" cy="5246047"/>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Reaction of Attack</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26</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t="11520" b="25188"/>
          <a:stretch/>
        </p:blipFill>
        <p:spPr>
          <a:xfrm>
            <a:off x="1784549" y="2112112"/>
            <a:ext cx="8454628" cy="3008530"/>
          </a:xfrm>
          <a:prstGeom prst="rect">
            <a:avLst/>
          </a:prstGeom>
        </p:spPr>
      </p:pic>
    </p:spTree>
    <p:extLst>
      <p:ext uri="{BB962C8B-B14F-4D97-AF65-F5344CB8AC3E}">
        <p14:creationId xmlns:p14="http://schemas.microsoft.com/office/powerpoint/2010/main" val="39124839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grpSp>
        <p:nvGrpSpPr>
          <p:cNvPr id="10" name="object 10"/>
          <p:cNvGrpSpPr/>
          <p:nvPr/>
        </p:nvGrpSpPr>
        <p:grpSpPr>
          <a:xfrm>
            <a:off x="2912618"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2794010" y="2321757"/>
            <a:ext cx="6985501" cy="1244571"/>
          </a:xfrm>
          <a:prstGeom prst="rect">
            <a:avLst/>
          </a:prstGeom>
        </p:spPr>
        <p:txBody>
          <a:bodyPr vert="horz" wrap="square" lIns="0" tIns="13335" rIns="0" bIns="0" rtlCol="0">
            <a:spAutoFit/>
          </a:bodyPr>
          <a:lstStyle/>
          <a:p>
            <a:pPr marL="12700" marR="5080" algn="ctr">
              <a:spcBef>
                <a:spcPts val="105"/>
              </a:spcBef>
            </a:pPr>
            <a:r>
              <a:rPr lang="en-GB" sz="4000" b="1" spc="15" dirty="0">
                <a:latin typeface="Times New Roman" panose="02020603050405020304" pitchFamily="18" charset="0"/>
                <a:cs typeface="Times New Roman" panose="02020603050405020304" pitchFamily="18" charset="0"/>
              </a:rPr>
              <a:t>Writing Self-Propagating XSS Worm</a:t>
            </a: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27</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2" name="Rounded Rectangle 1"/>
          <p:cNvSpPr/>
          <p:nvPr/>
        </p:nvSpPr>
        <p:spPr>
          <a:xfrm>
            <a:off x="2718188"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53688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1317889"/>
            <a:ext cx="10115202" cy="48332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26571"/>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Spreading Worm Exponentially </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6342" y="1597411"/>
            <a:ext cx="7391042" cy="4032679"/>
          </a:xfrm>
          <a:prstGeom prst="rect">
            <a:avLst/>
          </a:prstGeom>
        </p:spPr>
      </p:pic>
    </p:spTree>
    <p:extLst>
      <p:ext uri="{BB962C8B-B14F-4D97-AF65-F5344CB8AC3E}">
        <p14:creationId xmlns:p14="http://schemas.microsoft.com/office/powerpoint/2010/main" val="11209555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How to make identical copy of malicious code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29</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2132196" y="1690737"/>
            <a:ext cx="8278902" cy="1497205"/>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There are two ways to make identical copy of malicious code</a:t>
            </a:r>
          </a:p>
          <a:p>
            <a:pPr marL="812165" lvl="1" indent="-342900" algn="just">
              <a:spcBef>
                <a:spcPts val="1325"/>
              </a:spcBef>
              <a:buFont typeface="Wingdings" panose="05000000000000000000" pitchFamily="2" charset="2"/>
              <a:buChar char="ü"/>
              <a:tabLst>
                <a:tab pos="241935" algn="l"/>
              </a:tabLst>
            </a:pPr>
            <a:r>
              <a:rPr lang="en-GB" sz="2200" spc="15" dirty="0">
                <a:solidFill>
                  <a:srgbClr val="7030A0"/>
                </a:solidFill>
                <a:latin typeface="Times New Roman" panose="02020603050405020304" pitchFamily="18" charset="0"/>
                <a:cs typeface="Times New Roman" panose="02020603050405020304" pitchFamily="18" charset="0"/>
              </a:rPr>
              <a:t>By yourself (</a:t>
            </a:r>
            <a:r>
              <a:rPr lang="en-GB" sz="2200" dirty="0">
                <a:solidFill>
                  <a:srgbClr val="7030A0"/>
                </a:solidFill>
                <a:latin typeface="Times New Roman" panose="02020603050405020304" pitchFamily="18" charset="0"/>
                <a:cs typeface="Times New Roman" panose="02020603050405020304" pitchFamily="18" charset="0"/>
              </a:rPr>
              <a:t>Self-Reproducing</a:t>
            </a:r>
            <a:r>
              <a:rPr lang="en-GB" sz="2200" spc="15" dirty="0">
                <a:solidFill>
                  <a:srgbClr val="7030A0"/>
                </a:solidFill>
                <a:latin typeface="Times New Roman" panose="02020603050405020304" pitchFamily="18" charset="0"/>
                <a:cs typeface="Times New Roman" panose="02020603050405020304" pitchFamily="18" charset="0"/>
              </a:rPr>
              <a:t>)</a:t>
            </a:r>
          </a:p>
          <a:p>
            <a:pPr marL="812165" lvl="1" indent="-342900" algn="just">
              <a:spcBef>
                <a:spcPts val="1325"/>
              </a:spcBef>
              <a:buFont typeface="Wingdings" panose="05000000000000000000" pitchFamily="2" charset="2"/>
              <a:buChar char="ü"/>
              <a:tabLst>
                <a:tab pos="241935" algn="l"/>
              </a:tabLst>
            </a:pPr>
            <a:r>
              <a:rPr lang="en-GB" sz="2200" spc="15" dirty="0">
                <a:solidFill>
                  <a:srgbClr val="7030A0"/>
                </a:solidFill>
                <a:latin typeface="Times New Roman" panose="02020603050405020304" pitchFamily="18" charset="0"/>
                <a:cs typeface="Times New Roman" panose="02020603050405020304" pitchFamily="18" charset="0"/>
              </a:rPr>
              <a:t>Using external help</a:t>
            </a:r>
          </a:p>
        </p:txBody>
      </p:sp>
    </p:spTree>
    <p:extLst>
      <p:ext uri="{BB962C8B-B14F-4D97-AF65-F5344CB8AC3E}">
        <p14:creationId xmlns:p14="http://schemas.microsoft.com/office/powerpoint/2010/main" val="4174171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grpSp>
        <p:nvGrpSpPr>
          <p:cNvPr id="10" name="object 10"/>
          <p:cNvGrpSpPr/>
          <p:nvPr/>
        </p:nvGrpSpPr>
        <p:grpSpPr>
          <a:xfrm>
            <a:off x="2912618"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2861882" y="2645753"/>
            <a:ext cx="6756400" cy="629018"/>
          </a:xfrm>
          <a:prstGeom prst="rect">
            <a:avLst/>
          </a:prstGeom>
        </p:spPr>
        <p:txBody>
          <a:bodyPr vert="horz" wrap="square" lIns="0" tIns="13335" rIns="0" bIns="0" rtlCol="0">
            <a:spAutoFit/>
          </a:bodyPr>
          <a:lstStyle/>
          <a:p>
            <a:pPr marL="12700" marR="5080" algn="ctr">
              <a:spcBef>
                <a:spcPts val="105"/>
              </a:spcBef>
            </a:pPr>
            <a:r>
              <a:rPr lang="en-US" sz="4000" b="1" dirty="0">
                <a:latin typeface="Times New Roman" panose="02020603050405020304" pitchFamily="18" charset="0"/>
                <a:cs typeface="Times New Roman" panose="02020603050405020304" pitchFamily="18" charset="0"/>
              </a:rPr>
              <a:t>Introduction</a:t>
            </a: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6" name="Rounded Rectangle 15"/>
          <p:cNvSpPr/>
          <p:nvPr/>
        </p:nvSpPr>
        <p:spPr>
          <a:xfrm>
            <a:off x="2718188"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bject 5"/>
          <p:cNvSpPr txBox="1"/>
          <p:nvPr/>
        </p:nvSpPr>
        <p:spPr>
          <a:xfrm>
            <a:off x="2925681" y="3906249"/>
            <a:ext cx="6668395" cy="42511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US" sz="2200" b="1" spc="15" dirty="0">
                <a:latin typeface="Times New Roman" panose="02020603050405020304" pitchFamily="18" charset="0"/>
                <a:cs typeface="Times New Roman" panose="02020603050405020304" pitchFamily="18" charset="0"/>
              </a:rPr>
              <a:t>Introduction about Cross-Site Scripting Attack (XSS)</a:t>
            </a:r>
          </a:p>
        </p:txBody>
      </p:sp>
    </p:spTree>
    <p:extLst>
      <p:ext uri="{BB962C8B-B14F-4D97-AF65-F5344CB8AC3E}">
        <p14:creationId xmlns:p14="http://schemas.microsoft.com/office/powerpoint/2010/main" val="40924809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By Yourself (Self-Reproducing)</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2119133" y="2108748"/>
            <a:ext cx="8278902" cy="226664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By yourself approach means that put copy of your code inside your code.</a:t>
            </a:r>
          </a:p>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Mechanism: Its means that attacker have to write code that will print its own source code without reading any external file. </a:t>
            </a:r>
          </a:p>
          <a:p>
            <a:pPr marL="12065" algn="ctr">
              <a:lnSpc>
                <a:spcPct val="100000"/>
              </a:lnSpc>
              <a:spcBef>
                <a:spcPts val="1325"/>
              </a:spcBef>
              <a:tabLst>
                <a:tab pos="241935" algn="l"/>
              </a:tabLst>
            </a:pPr>
            <a:r>
              <a:rPr lang="en-GB" sz="2400" b="1" spc="15" dirty="0">
                <a:solidFill>
                  <a:srgbClr val="7030A0"/>
                </a:solidFill>
                <a:latin typeface="Times New Roman" panose="02020603050405020304" pitchFamily="18" charset="0"/>
                <a:cs typeface="Times New Roman" panose="02020603050405020304" pitchFamily="18" charset="0"/>
              </a:rPr>
              <a:t>This technique also called “Quine”.  </a:t>
            </a:r>
          </a:p>
        </p:txBody>
      </p:sp>
    </p:spTree>
    <p:extLst>
      <p:ext uri="{BB962C8B-B14F-4D97-AF65-F5344CB8AC3E}">
        <p14:creationId xmlns:p14="http://schemas.microsoft.com/office/powerpoint/2010/main" val="18806184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Pure Self-Reproducing Code: Quine </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31</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8777" y="979714"/>
            <a:ext cx="5904412" cy="5251269"/>
          </a:xfrm>
          <a:prstGeom prst="rect">
            <a:avLst/>
          </a:prstGeom>
        </p:spPr>
      </p:pic>
    </p:spTree>
    <p:extLst>
      <p:ext uri="{BB962C8B-B14F-4D97-AF65-F5344CB8AC3E}">
        <p14:creationId xmlns:p14="http://schemas.microsoft.com/office/powerpoint/2010/main" val="18782143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Using External Help</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585029" y="1331765"/>
            <a:ext cx="9283268" cy="82522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Using external help means that save your code </a:t>
            </a:r>
            <a:r>
              <a:rPr lang="en-GB" sz="2400" spc="15" dirty="0" smtClean="0">
                <a:latin typeface="Times New Roman" panose="02020603050405020304" pitchFamily="18" charset="0"/>
                <a:cs typeface="Times New Roman" panose="02020603050405020304" pitchFamily="18" charset="0"/>
              </a:rPr>
              <a:t>at</a:t>
            </a:r>
            <a:r>
              <a:rPr lang="en-GB" sz="2400" spc="15" dirty="0" smtClean="0">
                <a:latin typeface="Times New Roman" panose="02020603050405020304" pitchFamily="18" charset="0"/>
                <a:cs typeface="Times New Roman" panose="02020603050405020304" pitchFamily="18" charset="0"/>
              </a:rPr>
              <a:t> </a:t>
            </a:r>
            <a:r>
              <a:rPr lang="en-GB" sz="2400" spc="15" dirty="0">
                <a:latin typeface="Times New Roman" panose="02020603050405020304" pitchFamily="18" charset="0"/>
                <a:cs typeface="Times New Roman" panose="02020603050405020304" pitchFamily="18" charset="0"/>
              </a:rPr>
              <a:t>somewhere else and load it when needed. </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67132" y="2406003"/>
            <a:ext cx="6841275" cy="3367780"/>
          </a:xfrm>
          <a:prstGeom prst="rect">
            <a:avLst/>
          </a:prstGeom>
        </p:spPr>
      </p:pic>
    </p:spTree>
    <p:extLst>
      <p:ext uri="{BB962C8B-B14F-4D97-AF65-F5344CB8AC3E}">
        <p14:creationId xmlns:p14="http://schemas.microsoft.com/office/powerpoint/2010/main" val="19622993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Worm Code xssworn.js</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92687" y="1687115"/>
            <a:ext cx="7838352" cy="3564153"/>
          </a:xfrm>
          <a:prstGeom prst="rect">
            <a:avLst/>
          </a:prstGeom>
        </p:spPr>
      </p:pic>
    </p:spTree>
    <p:extLst>
      <p:ext uri="{BB962C8B-B14F-4D97-AF65-F5344CB8AC3E}">
        <p14:creationId xmlns:p14="http://schemas.microsoft.com/office/powerpoint/2010/main" val="8148458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21496"/>
            <a:ext cx="10115202" cy="553343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9185"/>
            <a:ext cx="9392194" cy="78231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Using External Help (Another Way)</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object 5"/>
          <p:cNvSpPr txBox="1"/>
          <p:nvPr/>
        </p:nvSpPr>
        <p:spPr>
          <a:xfrm>
            <a:off x="1384663" y="820074"/>
            <a:ext cx="9562011" cy="82522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Another way is that load code inside element of page as content. As web page load in browser, the browser has API to access element by id. </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8049" y="1851913"/>
            <a:ext cx="9095238" cy="4296402"/>
          </a:xfrm>
          <a:prstGeom prst="rect">
            <a:avLst/>
          </a:prstGeom>
        </p:spPr>
      </p:pic>
    </p:spTree>
    <p:extLst>
      <p:ext uri="{BB962C8B-B14F-4D97-AF65-F5344CB8AC3E}">
        <p14:creationId xmlns:p14="http://schemas.microsoft.com/office/powerpoint/2010/main" val="8446388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548639"/>
            <a:ext cx="10115202" cy="5909323"/>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31274"/>
            <a:ext cx="9392194" cy="62040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Construct the Code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457963"/>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7948" y="1450580"/>
            <a:ext cx="9247829" cy="3795452"/>
          </a:xfrm>
          <a:prstGeom prst="rect">
            <a:avLst/>
          </a:prstGeom>
        </p:spPr>
      </p:pic>
    </p:spTree>
    <p:extLst>
      <p:ext uri="{BB962C8B-B14F-4D97-AF65-F5344CB8AC3E}">
        <p14:creationId xmlns:p14="http://schemas.microsoft.com/office/powerpoint/2010/main" val="17464579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grpSp>
        <p:nvGrpSpPr>
          <p:cNvPr id="10" name="object 10"/>
          <p:cNvGrpSpPr/>
          <p:nvPr/>
        </p:nvGrpSpPr>
        <p:grpSpPr>
          <a:xfrm>
            <a:off x="2912618"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2794010" y="2583017"/>
            <a:ext cx="6985501" cy="629018"/>
          </a:xfrm>
          <a:prstGeom prst="rect">
            <a:avLst/>
          </a:prstGeom>
        </p:spPr>
        <p:txBody>
          <a:bodyPr vert="horz" wrap="square" lIns="0" tIns="13335" rIns="0" bIns="0" rtlCol="0">
            <a:spAutoFit/>
          </a:bodyPr>
          <a:lstStyle/>
          <a:p>
            <a:pPr marL="12700" marR="5080" algn="ctr">
              <a:spcBef>
                <a:spcPts val="105"/>
              </a:spcBef>
            </a:pPr>
            <a:r>
              <a:rPr lang="en-GB" sz="4000" b="1" spc="15" dirty="0">
                <a:latin typeface="Times New Roman" panose="02020603050405020304" pitchFamily="18" charset="0"/>
                <a:cs typeface="Times New Roman" panose="02020603050405020304" pitchFamily="18" charset="0"/>
              </a:rPr>
              <a:t>Countermeasures</a:t>
            </a: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36</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2" name="Rounded Rectangle 1"/>
          <p:cNvSpPr/>
          <p:nvPr/>
        </p:nvSpPr>
        <p:spPr>
          <a:xfrm>
            <a:off x="2718188"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bject 5"/>
          <p:cNvSpPr txBox="1"/>
          <p:nvPr/>
        </p:nvSpPr>
        <p:spPr>
          <a:xfrm>
            <a:off x="2992511" y="3906650"/>
            <a:ext cx="6719131" cy="425116"/>
          </a:xfrm>
          <a:prstGeom prst="rect">
            <a:avLst/>
          </a:prstGeom>
        </p:spPr>
        <p:txBody>
          <a:bodyPr vert="horz" wrap="square" lIns="0" tIns="85725" rIns="0" bIns="0" rtlCol="0">
            <a:spAutoFit/>
          </a:bodyPr>
          <a:lstStyle/>
          <a:p>
            <a:pPr marL="12065" algn="ctr">
              <a:lnSpc>
                <a:spcPct val="100000"/>
              </a:lnSpc>
              <a:spcBef>
                <a:spcPts val="1325"/>
              </a:spcBef>
              <a:tabLst>
                <a:tab pos="241935" algn="l"/>
              </a:tabLst>
            </a:pPr>
            <a:r>
              <a:rPr lang="en-US" sz="2200" b="1" spc="15" dirty="0">
                <a:latin typeface="Times New Roman" panose="02020603050405020304" pitchFamily="18" charset="0"/>
                <a:cs typeface="Times New Roman" panose="02020603050405020304" pitchFamily="18" charset="0"/>
              </a:rPr>
              <a:t>Prevention from XSS attack</a:t>
            </a:r>
          </a:p>
        </p:txBody>
      </p:sp>
    </p:spTree>
    <p:extLst>
      <p:ext uri="{BB962C8B-B14F-4D97-AF65-F5344CB8AC3E}">
        <p14:creationId xmlns:p14="http://schemas.microsoft.com/office/powerpoint/2010/main" val="36779820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1108881"/>
            <a:ext cx="10115202" cy="48332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765851" y="1390291"/>
            <a:ext cx="9193885" cy="1194558"/>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Mixing data and code is hard to separate because both have same format like string. So this is fundamental problem, because server can not sense that data coming from user has malicious code inside it or not. </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156752"/>
            <a:ext cx="8908869"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Fundamental problem of XSS</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49068" y="2718168"/>
            <a:ext cx="6725589" cy="2772162"/>
          </a:xfrm>
          <a:prstGeom prst="rect">
            <a:avLst/>
          </a:prstGeom>
        </p:spPr>
      </p:pic>
    </p:spTree>
    <p:extLst>
      <p:ext uri="{BB962C8B-B14F-4D97-AF65-F5344CB8AC3E}">
        <p14:creationId xmlns:p14="http://schemas.microsoft.com/office/powerpoint/2010/main" val="39150554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492369" y="758924"/>
            <a:ext cx="11113477" cy="5596004"/>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621156" y="694884"/>
            <a:ext cx="10858082" cy="581633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200" spc="15" dirty="0">
                <a:latin typeface="Times New Roman" panose="02020603050405020304" pitchFamily="18" charset="0"/>
                <a:cs typeface="Times New Roman" panose="02020603050405020304" pitchFamily="18" charset="0"/>
              </a:rPr>
              <a:t>Different filters can be applied on data coming from users to separate data and code. </a:t>
            </a:r>
          </a:p>
          <a:p>
            <a:pPr marL="12065" algn="just">
              <a:lnSpc>
                <a:spcPct val="100000"/>
              </a:lnSpc>
              <a:spcBef>
                <a:spcPts val="1325"/>
              </a:spcBef>
              <a:tabLst>
                <a:tab pos="241935" algn="l"/>
              </a:tabLst>
            </a:pPr>
            <a:r>
              <a:rPr lang="en-GB" sz="2200" b="1" spc="15" dirty="0">
                <a:latin typeface="Times New Roman" panose="02020603050405020304" pitchFamily="18" charset="0"/>
                <a:cs typeface="Times New Roman" panose="02020603050405020304" pitchFamily="18" charset="0"/>
              </a:rPr>
              <a:t>Samy’s strategy: </a:t>
            </a:r>
          </a:p>
          <a:p>
            <a:pPr marL="12065" algn="ctr">
              <a:lnSpc>
                <a:spcPct val="100000"/>
              </a:lnSpc>
              <a:spcBef>
                <a:spcPts val="1325"/>
              </a:spcBef>
              <a:tabLst>
                <a:tab pos="241935" algn="l"/>
              </a:tabLst>
            </a:pPr>
            <a:r>
              <a:rPr lang="en-GB" sz="2200" spc="15" dirty="0">
                <a:solidFill>
                  <a:srgbClr val="7030A0"/>
                </a:solidFill>
                <a:latin typeface="Times New Roman" panose="02020603050405020304" pitchFamily="18" charset="0"/>
                <a:cs typeface="Times New Roman" panose="02020603050405020304" pitchFamily="18" charset="0"/>
              </a:rPr>
              <a:t>&lt;div style=“background:url(‘javascript:alert(1)’)”&gt;</a:t>
            </a:r>
          </a:p>
          <a:p>
            <a:pPr marL="12065" algn="just">
              <a:lnSpc>
                <a:spcPct val="100000"/>
              </a:lnSpc>
              <a:spcBef>
                <a:spcPts val="1325"/>
              </a:spcBef>
              <a:tabLst>
                <a:tab pos="241935" algn="l"/>
              </a:tabLst>
            </a:pPr>
            <a:r>
              <a:rPr lang="en-GB" sz="2200" b="1" spc="15" dirty="0">
                <a:latin typeface="Times New Roman" panose="02020603050405020304" pitchFamily="18" charset="0"/>
                <a:cs typeface="Times New Roman" panose="02020603050405020304" pitchFamily="18" charset="0"/>
              </a:rPr>
              <a:t>Filter 1:</a:t>
            </a:r>
            <a:r>
              <a:rPr lang="en-GB" sz="2200" spc="15" dirty="0">
                <a:latin typeface="Times New Roman" panose="02020603050405020304" pitchFamily="18" charset="0"/>
                <a:cs typeface="Times New Roman" panose="02020603050405020304" pitchFamily="18" charset="0"/>
              </a:rPr>
              <a:t> Myspace filter block tags i.e., “&lt;script&gt;” , “&lt;head&gt;”, “&lt;body&gt;” etc</a:t>
            </a:r>
          </a:p>
          <a:p>
            <a:pPr marL="12065" algn="just">
              <a:lnSpc>
                <a:spcPct val="100000"/>
              </a:lnSpc>
              <a:spcBef>
                <a:spcPts val="1325"/>
              </a:spcBef>
              <a:tabLst>
                <a:tab pos="241935" algn="l"/>
              </a:tabLst>
            </a:pPr>
            <a:r>
              <a:rPr lang="en-GB" sz="2200" b="1" spc="15" dirty="0">
                <a:latin typeface="Times New Roman" panose="02020603050405020304" pitchFamily="18" charset="0"/>
                <a:cs typeface="Times New Roman" panose="02020603050405020304" pitchFamily="18" charset="0"/>
              </a:rPr>
              <a:t>Samy’s Strategy:</a:t>
            </a:r>
          </a:p>
          <a:p>
            <a:pPr marL="12065" algn="ctr">
              <a:lnSpc>
                <a:spcPct val="100000"/>
              </a:lnSpc>
              <a:spcBef>
                <a:spcPts val="1325"/>
              </a:spcBef>
              <a:tabLst>
                <a:tab pos="241935" algn="l"/>
              </a:tabLst>
            </a:pPr>
            <a:r>
              <a:rPr lang="en-GB" sz="2200" spc="15" dirty="0">
                <a:latin typeface="Times New Roman" panose="02020603050405020304" pitchFamily="18" charset="0"/>
                <a:cs typeface="Times New Roman" panose="02020603050405020304" pitchFamily="18" charset="0"/>
              </a:rPr>
              <a:t>  </a:t>
            </a:r>
            <a:r>
              <a:rPr lang="en-GB" sz="2200" spc="15" dirty="0">
                <a:solidFill>
                  <a:srgbClr val="7030A0"/>
                </a:solidFill>
                <a:latin typeface="Times New Roman" panose="02020603050405020304" pitchFamily="18" charset="0"/>
                <a:cs typeface="Times New Roman" panose="02020603050405020304" pitchFamily="18" charset="0"/>
              </a:rPr>
              <a:t>&lt;div style=“background:url(‘javascript(1)’)”&gt;</a:t>
            </a:r>
          </a:p>
          <a:p>
            <a:pPr marL="12065" algn="just">
              <a:lnSpc>
                <a:spcPct val="100000"/>
              </a:lnSpc>
              <a:spcBef>
                <a:spcPts val="1325"/>
              </a:spcBef>
              <a:tabLst>
                <a:tab pos="241935" algn="l"/>
              </a:tabLst>
            </a:pPr>
            <a:r>
              <a:rPr lang="en-GB" sz="2200" b="1" spc="15" dirty="0">
                <a:latin typeface="Times New Roman" panose="02020603050405020304" pitchFamily="18" charset="0"/>
                <a:cs typeface="Times New Roman" panose="02020603050405020304" pitchFamily="18" charset="0"/>
              </a:rPr>
              <a:t>Filter 2: </a:t>
            </a:r>
            <a:r>
              <a:rPr lang="en-GB" sz="2200" spc="15" dirty="0">
                <a:latin typeface="Times New Roman" panose="02020603050405020304" pitchFamily="18" charset="0"/>
                <a:cs typeface="Times New Roman" panose="02020603050405020304" pitchFamily="18" charset="0"/>
              </a:rPr>
              <a:t>Myspace strips out word javascript from anywhere.</a:t>
            </a:r>
          </a:p>
          <a:p>
            <a:pPr marL="12065" algn="just">
              <a:spcBef>
                <a:spcPts val="1325"/>
              </a:spcBef>
              <a:tabLst>
                <a:tab pos="241935" algn="l"/>
              </a:tabLst>
            </a:pPr>
            <a:r>
              <a:rPr lang="en-GB" sz="2200" b="1" spc="15" dirty="0">
                <a:latin typeface="Times New Roman" panose="02020603050405020304" pitchFamily="18" charset="0"/>
                <a:cs typeface="Times New Roman" panose="02020603050405020304" pitchFamily="18" charset="0"/>
              </a:rPr>
              <a:t>Samy’s Strategy:</a:t>
            </a:r>
            <a:r>
              <a:rPr lang="en-GB" sz="2200" spc="15" dirty="0">
                <a:latin typeface="Times New Roman" panose="02020603050405020304" pitchFamily="18" charset="0"/>
                <a:cs typeface="Times New Roman" panose="02020603050405020304" pitchFamily="18" charset="0"/>
              </a:rPr>
              <a:t> </a:t>
            </a:r>
          </a:p>
          <a:p>
            <a:pPr marL="12065" algn="ctr">
              <a:spcBef>
                <a:spcPts val="1325"/>
              </a:spcBef>
              <a:tabLst>
                <a:tab pos="241935" algn="l"/>
              </a:tabLst>
            </a:pPr>
            <a:r>
              <a:rPr lang="en-GB" sz="2200" spc="15" dirty="0">
                <a:solidFill>
                  <a:srgbClr val="7030A0"/>
                </a:solidFill>
                <a:latin typeface="Times New Roman" panose="02020603050405020304" pitchFamily="18" charset="0"/>
                <a:cs typeface="Times New Roman" panose="02020603050405020304" pitchFamily="18" charset="0"/>
              </a:rPr>
              <a:t>eval(‘xmlhttp.onread’ + ‘ystatechange = callback’);</a:t>
            </a:r>
          </a:p>
          <a:p>
            <a:pPr marL="12065" algn="just">
              <a:spcBef>
                <a:spcPts val="1325"/>
              </a:spcBef>
              <a:tabLst>
                <a:tab pos="241935" algn="l"/>
              </a:tabLst>
            </a:pPr>
            <a:r>
              <a:rPr lang="en-GB" sz="2200" b="1" spc="15" dirty="0">
                <a:latin typeface="Times New Roman" panose="02020603050405020304" pitchFamily="18" charset="0"/>
                <a:cs typeface="Times New Roman" panose="02020603050405020304" pitchFamily="18" charset="0"/>
              </a:rPr>
              <a:t>Filter 3</a:t>
            </a:r>
            <a:r>
              <a:rPr lang="en-GB" sz="2200" spc="15" dirty="0">
                <a:latin typeface="Times New Roman" panose="02020603050405020304" pitchFamily="18" charset="0"/>
                <a:cs typeface="Times New Roman" panose="02020603050405020304" pitchFamily="18" charset="0"/>
              </a:rPr>
              <a:t>: Myspace strips out the word “onreadystatechange”.</a:t>
            </a:r>
          </a:p>
          <a:p>
            <a:pPr marL="12065" algn="ctr">
              <a:spcBef>
                <a:spcPts val="1325"/>
              </a:spcBef>
              <a:tabLst>
                <a:tab pos="241935" algn="l"/>
              </a:tabLst>
            </a:pPr>
            <a:r>
              <a:rPr lang="en-GB" sz="2200" b="1" spc="15" dirty="0">
                <a:solidFill>
                  <a:srgbClr val="FF0000"/>
                </a:solidFill>
                <a:latin typeface="Times New Roman" panose="02020603050405020304" pitchFamily="18" charset="0"/>
                <a:cs typeface="Times New Roman" panose="02020603050405020304" pitchFamily="18" charset="0"/>
              </a:rPr>
              <a:t>The filter are not effective, because hackers have creative nature. So they can counter the filters.</a:t>
            </a:r>
            <a:r>
              <a:rPr lang="en-GB" sz="2200" spc="15" dirty="0">
                <a:latin typeface="Times New Roman" panose="02020603050405020304" pitchFamily="18" charset="0"/>
                <a:cs typeface="Times New Roman" panose="02020603050405020304" pitchFamily="18" charset="0"/>
              </a:rPr>
              <a:t> </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621155" y="41929"/>
            <a:ext cx="9361045" cy="716995"/>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1</a:t>
            </a:r>
            <a:r>
              <a:rPr lang="en-GB" sz="4000" b="1" baseline="30000" dirty="0">
                <a:latin typeface="Times New Roman" panose="02020603050405020304" pitchFamily="18" charset="0"/>
                <a:cs typeface="Times New Roman" panose="02020603050405020304" pitchFamily="18" charset="0"/>
              </a:rPr>
              <a:t>st</a:t>
            </a:r>
            <a:r>
              <a:rPr lang="en-GB" sz="4000" b="1" dirty="0">
                <a:latin typeface="Times New Roman" panose="02020603050405020304" pitchFamily="18" charset="0"/>
                <a:cs typeface="Times New Roman" panose="02020603050405020304" pitchFamily="18" charset="0"/>
              </a:rPr>
              <a:t> Solution: Apply Filter on Data Extract Code  </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411911"/>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90003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492369" y="758924"/>
            <a:ext cx="11113477" cy="5596004"/>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595030" y="799388"/>
            <a:ext cx="10858082" cy="763671"/>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200" spc="15" dirty="0">
                <a:latin typeface="Times New Roman" panose="02020603050405020304" pitchFamily="18" charset="0"/>
                <a:cs typeface="Times New Roman" panose="02020603050405020304" pitchFamily="18" charset="0"/>
              </a:rPr>
              <a:t>2</a:t>
            </a:r>
            <a:r>
              <a:rPr lang="en-GB" sz="2200" spc="15" baseline="30000" dirty="0">
                <a:latin typeface="Times New Roman" panose="02020603050405020304" pitchFamily="18" charset="0"/>
                <a:cs typeface="Times New Roman" panose="02020603050405020304" pitchFamily="18" charset="0"/>
              </a:rPr>
              <a:t>nd</a:t>
            </a:r>
            <a:r>
              <a:rPr lang="en-GB" sz="2200" spc="15" dirty="0">
                <a:latin typeface="Times New Roman" panose="02020603050405020304" pitchFamily="18" charset="0"/>
                <a:cs typeface="Times New Roman" panose="02020603050405020304" pitchFamily="18" charset="0"/>
              </a:rPr>
              <a:t> solution is that turn code into data with help of special characters. So full dictionary of special characters is required to convert code into data.</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621155" y="41929"/>
            <a:ext cx="9361045"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2</a:t>
            </a:r>
            <a:r>
              <a:rPr lang="en-GB" sz="4000" b="1" baseline="30000" dirty="0">
                <a:latin typeface="Times New Roman" panose="02020603050405020304" pitchFamily="18" charset="0"/>
                <a:cs typeface="Times New Roman" panose="02020603050405020304" pitchFamily="18" charset="0"/>
              </a:rPr>
              <a:t>nd</a:t>
            </a:r>
            <a:r>
              <a:rPr lang="en-GB" sz="4000" b="1" dirty="0">
                <a:latin typeface="Times New Roman" panose="02020603050405020304" pitchFamily="18" charset="0"/>
                <a:cs typeface="Times New Roman" panose="02020603050405020304" pitchFamily="18" charset="0"/>
              </a:rPr>
              <a:t> Solution: Turning Code into Data  </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39</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411911"/>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1284" y="1788921"/>
            <a:ext cx="6055596" cy="3536010"/>
          </a:xfrm>
          <a:prstGeom prst="rect">
            <a:avLst/>
          </a:prstGeom>
        </p:spPr>
      </p:pic>
      <p:sp>
        <p:nvSpPr>
          <p:cNvPr id="10" name="object 5"/>
          <p:cNvSpPr txBox="1"/>
          <p:nvPr/>
        </p:nvSpPr>
        <p:spPr>
          <a:xfrm>
            <a:off x="2577545" y="5490599"/>
            <a:ext cx="6868635" cy="763671"/>
          </a:xfrm>
          <a:prstGeom prst="rect">
            <a:avLst/>
          </a:prstGeom>
        </p:spPr>
        <p:txBody>
          <a:bodyPr vert="horz" wrap="square" lIns="0" tIns="85725" rIns="0" bIns="0" rtlCol="0">
            <a:spAutoFit/>
          </a:bodyPr>
          <a:lstStyle/>
          <a:p>
            <a:pPr marL="12065" algn="ctr">
              <a:lnSpc>
                <a:spcPct val="100000"/>
              </a:lnSpc>
              <a:spcBef>
                <a:spcPts val="1325"/>
              </a:spcBef>
              <a:tabLst>
                <a:tab pos="241935" algn="l"/>
              </a:tabLst>
            </a:pPr>
            <a:r>
              <a:rPr lang="en-GB" sz="2200" b="1" spc="15" dirty="0">
                <a:solidFill>
                  <a:srgbClr val="FF0000"/>
                </a:solidFill>
                <a:latin typeface="Times New Roman" panose="02020603050405020304" pitchFamily="18" charset="0"/>
                <a:cs typeface="Times New Roman" panose="02020603050405020304" pitchFamily="18" charset="0"/>
              </a:rPr>
              <a:t>But problem is that this solution also can be bypass easily. </a:t>
            </a:r>
          </a:p>
        </p:txBody>
      </p:sp>
    </p:spTree>
    <p:extLst>
      <p:ext uri="{BB962C8B-B14F-4D97-AF65-F5344CB8AC3E}">
        <p14:creationId xmlns:p14="http://schemas.microsoft.com/office/powerpoint/2010/main" val="58674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240971"/>
            <a:ext cx="10115202" cy="48332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903689" y="2133797"/>
            <a:ext cx="8216348" cy="2838598"/>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In 2005, samy kamkar generate a worm on a social media website (myspace.com) that carry a payload. As victims clicked on payload, two things happened; </a:t>
            </a:r>
            <a:r>
              <a:rPr lang="en-US" sz="2400" dirty="0">
                <a:latin typeface="Times New Roman" panose="02020603050405020304" pitchFamily="18" charset="0"/>
                <a:cs typeface="Times New Roman" panose="02020603050405020304" pitchFamily="18" charset="0"/>
              </a:rPr>
              <a:t>I) samy was  added as friend on victim profile II) The profiles of victims were </a:t>
            </a:r>
            <a:r>
              <a:rPr lang="en-US" sz="2400" dirty="0" smtClean="0">
                <a:latin typeface="Times New Roman" panose="02020603050405020304" pitchFamily="18" charset="0"/>
                <a:cs typeface="Times New Roman" panose="02020603050405020304" pitchFamily="18" charset="0"/>
              </a:rPr>
              <a:t>updated </a:t>
            </a:r>
            <a:r>
              <a:rPr lang="en-US" sz="2400" dirty="0">
                <a:latin typeface="Times New Roman" panose="02020603050405020304" pitchFamily="18" charset="0"/>
                <a:cs typeface="Times New Roman" panose="02020603050405020304" pitchFamily="18" charset="0"/>
              </a:rPr>
              <a:t>with text that “Samy is my hero”.</a:t>
            </a:r>
          </a:p>
          <a:p>
            <a:pPr marL="12065" algn="ctr">
              <a:lnSpc>
                <a:spcPct val="100000"/>
              </a:lnSpc>
              <a:spcBef>
                <a:spcPts val="1325"/>
              </a:spcBef>
              <a:tabLst>
                <a:tab pos="241935" algn="l"/>
              </a:tabLst>
            </a:pPr>
            <a:r>
              <a:rPr lang="en-US" sz="2400" b="1" spc="15" dirty="0">
                <a:solidFill>
                  <a:srgbClr val="7030A0"/>
                </a:solidFill>
                <a:latin typeface="Times New Roman" panose="02020603050405020304" pitchFamily="18" charset="0"/>
                <a:cs typeface="Times New Roman" panose="02020603050405020304" pitchFamily="18" charset="0"/>
              </a:rPr>
              <a:t>This worm victimized one million users within 20 hours on October 4, 2005.</a:t>
            </a:r>
            <a:endParaRPr lang="en-GB" sz="2400" b="1" spc="15" dirty="0">
              <a:solidFill>
                <a:srgbClr val="7030A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Introduction</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81056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492369" y="758924"/>
            <a:ext cx="11113477" cy="5596004"/>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595030" y="799388"/>
            <a:ext cx="10858082" cy="1299715"/>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200" spc="15" dirty="0">
                <a:latin typeface="Times New Roman" panose="02020603050405020304" pitchFamily="18" charset="0"/>
                <a:cs typeface="Times New Roman" panose="02020603050405020304" pitchFamily="18" charset="0"/>
              </a:rPr>
              <a:t>3</a:t>
            </a:r>
            <a:r>
              <a:rPr lang="en-GB" sz="2200" spc="15" baseline="30000" dirty="0">
                <a:latin typeface="Times New Roman" panose="02020603050405020304" pitchFamily="18" charset="0"/>
                <a:cs typeface="Times New Roman" panose="02020603050405020304" pitchFamily="18" charset="0"/>
              </a:rPr>
              <a:t>rd</a:t>
            </a:r>
            <a:r>
              <a:rPr lang="en-GB" sz="2200" spc="15" dirty="0">
                <a:latin typeface="Times New Roman" panose="02020603050405020304" pitchFamily="18" charset="0"/>
                <a:cs typeface="Times New Roman" panose="02020603050405020304" pitchFamily="18" charset="0"/>
              </a:rPr>
              <a:t> solution is that use iframe as functionality of sandboxing. Actually, this solution says to browser that treat data=[data+code] as data even it have code.</a:t>
            </a:r>
          </a:p>
          <a:p>
            <a:pPr marL="354965" indent="-342900" algn="just">
              <a:lnSpc>
                <a:spcPct val="100000"/>
              </a:lnSpc>
              <a:spcBef>
                <a:spcPts val="1325"/>
              </a:spcBef>
              <a:buFont typeface="Wingdings" panose="05000000000000000000" pitchFamily="2" charset="2"/>
              <a:buChar char="v"/>
              <a:tabLst>
                <a:tab pos="241935" algn="l"/>
              </a:tabLst>
            </a:pPr>
            <a:r>
              <a:rPr lang="en-GB" sz="2400" b="1" spc="15" dirty="0">
                <a:latin typeface="Times New Roman" panose="02020603050405020304" pitchFamily="18" charset="0"/>
                <a:cs typeface="Times New Roman" panose="02020603050405020304" pitchFamily="18" charset="0"/>
              </a:rPr>
              <a:t>Setting Sandbox</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621155" y="41929"/>
            <a:ext cx="9361045"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3</a:t>
            </a:r>
            <a:r>
              <a:rPr lang="en-GB" sz="4000" b="1" baseline="30000" dirty="0">
                <a:latin typeface="Times New Roman" panose="02020603050405020304" pitchFamily="18" charset="0"/>
                <a:cs typeface="Times New Roman" panose="02020603050405020304" pitchFamily="18" charset="0"/>
              </a:rPr>
              <a:t>rd</a:t>
            </a:r>
            <a:r>
              <a:rPr lang="en-GB" sz="4000" b="1" dirty="0">
                <a:latin typeface="Times New Roman" panose="02020603050405020304" pitchFamily="18" charset="0"/>
                <a:cs typeface="Times New Roman" panose="02020603050405020304" pitchFamily="18" charset="0"/>
              </a:rPr>
              <a:t> Solution: Treating data only as data   </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411911"/>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9193" y="2139567"/>
            <a:ext cx="8386743" cy="1193946"/>
          </a:xfrm>
          <a:prstGeom prst="rect">
            <a:avLst/>
          </a:prstGeom>
        </p:spPr>
      </p:pic>
      <p:sp>
        <p:nvSpPr>
          <p:cNvPr id="11" name="object 5"/>
          <p:cNvSpPr txBox="1"/>
          <p:nvPr/>
        </p:nvSpPr>
        <p:spPr>
          <a:xfrm>
            <a:off x="595030" y="3328979"/>
            <a:ext cx="10858082" cy="2982227"/>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b="1" spc="15" dirty="0">
                <a:latin typeface="Times New Roman" panose="02020603050405020304" pitchFamily="18" charset="0"/>
                <a:cs typeface="Times New Roman" panose="02020603050405020304" pitchFamily="18" charset="0"/>
              </a:rPr>
              <a:t>Options of Privilege Level</a:t>
            </a:r>
          </a:p>
          <a:p>
            <a:pPr marL="812165" lvl="1" indent="-342900" algn="just">
              <a:spcBef>
                <a:spcPts val="1325"/>
              </a:spcBef>
              <a:buFont typeface="Wingdings" panose="05000000000000000000" pitchFamily="2" charset="2"/>
              <a:buChar char="ü"/>
              <a:tabLst>
                <a:tab pos="241935" algn="l"/>
              </a:tabLst>
            </a:pPr>
            <a:r>
              <a:rPr lang="en-GB" sz="2200" spc="15" dirty="0">
                <a:latin typeface="Times New Roman" panose="02020603050405020304" pitchFamily="18" charset="0"/>
                <a:cs typeface="Times New Roman" panose="02020603050405020304" pitchFamily="18" charset="0"/>
              </a:rPr>
              <a:t>allow-scripts</a:t>
            </a:r>
          </a:p>
          <a:p>
            <a:pPr marL="812165" lvl="1" indent="-342900" algn="just">
              <a:spcBef>
                <a:spcPts val="1325"/>
              </a:spcBef>
              <a:buFont typeface="Wingdings" panose="05000000000000000000" pitchFamily="2" charset="2"/>
              <a:buChar char="ü"/>
              <a:tabLst>
                <a:tab pos="241935" algn="l"/>
              </a:tabLst>
            </a:pPr>
            <a:r>
              <a:rPr lang="en-GB" sz="2200" spc="15" dirty="0">
                <a:latin typeface="Times New Roman" panose="02020603050405020304" pitchFamily="18" charset="0"/>
                <a:cs typeface="Times New Roman" panose="02020603050405020304" pitchFamily="18" charset="0"/>
              </a:rPr>
              <a:t>allow-same-origin</a:t>
            </a:r>
          </a:p>
          <a:p>
            <a:pPr marL="812165" lvl="1" indent="-342900" algn="just">
              <a:spcBef>
                <a:spcPts val="1325"/>
              </a:spcBef>
              <a:buFont typeface="Wingdings" panose="05000000000000000000" pitchFamily="2" charset="2"/>
              <a:buChar char="ü"/>
              <a:tabLst>
                <a:tab pos="241935" algn="l"/>
              </a:tabLst>
            </a:pPr>
            <a:r>
              <a:rPr lang="en-GB" sz="2200" spc="15" dirty="0">
                <a:latin typeface="Times New Roman" panose="02020603050405020304" pitchFamily="18" charset="0"/>
                <a:cs typeface="Times New Roman" panose="02020603050405020304" pitchFamily="18" charset="0"/>
              </a:rPr>
              <a:t>allow-forms</a:t>
            </a:r>
          </a:p>
          <a:p>
            <a:pPr marL="812165" lvl="1" indent="-342900" algn="just">
              <a:spcBef>
                <a:spcPts val="1325"/>
              </a:spcBef>
              <a:buFont typeface="Wingdings" panose="05000000000000000000" pitchFamily="2" charset="2"/>
              <a:buChar char="ü"/>
              <a:tabLst>
                <a:tab pos="241935" algn="l"/>
              </a:tabLst>
            </a:pPr>
            <a:r>
              <a:rPr lang="en-GB" sz="2200" spc="15" dirty="0">
                <a:latin typeface="Times New Roman" panose="02020603050405020304" pitchFamily="18" charset="0"/>
                <a:cs typeface="Times New Roman" panose="02020603050405020304" pitchFamily="18" charset="0"/>
              </a:rPr>
              <a:t>allow-modals</a:t>
            </a:r>
          </a:p>
          <a:p>
            <a:pPr marL="812165" lvl="1" indent="-342900" algn="just">
              <a:spcBef>
                <a:spcPts val="1325"/>
              </a:spcBef>
              <a:buFont typeface="Wingdings" panose="05000000000000000000" pitchFamily="2" charset="2"/>
              <a:buChar char="ü"/>
              <a:tabLst>
                <a:tab pos="241935" algn="l"/>
              </a:tabLst>
            </a:pPr>
            <a:r>
              <a:rPr lang="en-GB" sz="2200" spc="15" dirty="0">
                <a:latin typeface="Times New Roman" panose="02020603050405020304" pitchFamily="18" charset="0"/>
                <a:cs typeface="Times New Roman" panose="02020603050405020304" pitchFamily="18" charset="0"/>
              </a:rPr>
              <a:t>allow-top-navigation</a:t>
            </a:r>
          </a:p>
        </p:txBody>
      </p:sp>
    </p:spTree>
    <p:extLst>
      <p:ext uri="{BB962C8B-B14F-4D97-AF65-F5344CB8AC3E}">
        <p14:creationId xmlns:p14="http://schemas.microsoft.com/office/powerpoint/2010/main" val="39156349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grpSp>
        <p:nvGrpSpPr>
          <p:cNvPr id="10" name="object 10"/>
          <p:cNvGrpSpPr/>
          <p:nvPr/>
        </p:nvGrpSpPr>
        <p:grpSpPr>
          <a:xfrm>
            <a:off x="2912618"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2794010" y="2583017"/>
            <a:ext cx="6985501" cy="629018"/>
          </a:xfrm>
          <a:prstGeom prst="rect">
            <a:avLst/>
          </a:prstGeom>
        </p:spPr>
        <p:txBody>
          <a:bodyPr vert="horz" wrap="square" lIns="0" tIns="13335" rIns="0" bIns="0" rtlCol="0">
            <a:spAutoFit/>
          </a:bodyPr>
          <a:lstStyle/>
          <a:p>
            <a:pPr marL="12700" marR="5080" algn="ctr">
              <a:spcBef>
                <a:spcPts val="105"/>
              </a:spcBef>
            </a:pPr>
            <a:r>
              <a:rPr lang="en-GB" sz="4000" b="1" spc="15" dirty="0">
                <a:latin typeface="Times New Roman" panose="02020603050405020304" pitchFamily="18" charset="0"/>
                <a:cs typeface="Times New Roman" panose="02020603050405020304" pitchFamily="18" charset="0"/>
              </a:rPr>
              <a:t>CSP: Content Security Policy</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41</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2" name="Rounded Rectangle 1"/>
          <p:cNvSpPr/>
          <p:nvPr/>
        </p:nvSpPr>
        <p:spPr>
          <a:xfrm>
            <a:off x="2718188"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bject 5"/>
          <p:cNvSpPr txBox="1"/>
          <p:nvPr/>
        </p:nvSpPr>
        <p:spPr>
          <a:xfrm>
            <a:off x="2992511" y="3906650"/>
            <a:ext cx="6719131" cy="425116"/>
          </a:xfrm>
          <a:prstGeom prst="rect">
            <a:avLst/>
          </a:prstGeom>
        </p:spPr>
        <p:txBody>
          <a:bodyPr vert="horz" wrap="square" lIns="0" tIns="85725" rIns="0" bIns="0" rtlCol="0">
            <a:spAutoFit/>
          </a:bodyPr>
          <a:lstStyle/>
          <a:p>
            <a:pPr marL="12065" algn="ctr">
              <a:lnSpc>
                <a:spcPct val="100000"/>
              </a:lnSpc>
              <a:spcBef>
                <a:spcPts val="1325"/>
              </a:spcBef>
              <a:tabLst>
                <a:tab pos="241935" algn="l"/>
              </a:tabLst>
            </a:pPr>
            <a:r>
              <a:rPr lang="en-US" sz="2200" b="1" spc="15" dirty="0">
                <a:latin typeface="Times New Roman" panose="02020603050405020304" pitchFamily="18" charset="0"/>
                <a:cs typeface="Times New Roman" panose="02020603050405020304" pitchFamily="18" charset="0"/>
              </a:rPr>
              <a:t>Basically CSP is another countermeasure of XSS.</a:t>
            </a:r>
          </a:p>
        </p:txBody>
      </p:sp>
    </p:spTree>
    <p:extLst>
      <p:ext uri="{BB962C8B-B14F-4D97-AF65-F5344CB8AC3E}">
        <p14:creationId xmlns:p14="http://schemas.microsoft.com/office/powerpoint/2010/main" val="7055199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1108881"/>
            <a:ext cx="10115202" cy="48332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414919" y="1441133"/>
            <a:ext cx="9383710" cy="82522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The CSP helps the browser to know about deputy/origin of code and data. The CSP force </a:t>
            </a:r>
            <a:r>
              <a:rPr lang="en-GB" sz="2400" spc="15" dirty="0" smtClean="0">
                <a:latin typeface="Times New Roman" panose="02020603050405020304" pitchFamily="18" charset="0"/>
                <a:cs typeface="Times New Roman" panose="02020603050405020304" pitchFamily="18" charset="0"/>
              </a:rPr>
              <a:t>the</a:t>
            </a:r>
            <a:r>
              <a:rPr lang="en-GB" sz="2400" spc="15" dirty="0" smtClean="0">
                <a:latin typeface="Times New Roman" panose="02020603050405020304" pitchFamily="18" charset="0"/>
                <a:cs typeface="Times New Roman" panose="02020603050405020304" pitchFamily="18" charset="0"/>
              </a:rPr>
              <a:t> </a:t>
            </a:r>
            <a:r>
              <a:rPr lang="en-GB" sz="2400" spc="15" dirty="0">
                <a:latin typeface="Times New Roman" panose="02020603050405020304" pitchFamily="18" charset="0"/>
                <a:cs typeface="Times New Roman" panose="02020603050405020304" pitchFamily="18" charset="0"/>
              </a:rPr>
              <a:t>code to be labelled with respect to deputy/origin/source.  </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156752"/>
            <a:ext cx="8908869"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The confused deputy/origin problem</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49066" y="2501493"/>
            <a:ext cx="6725589" cy="2772162"/>
          </a:xfrm>
          <a:prstGeom prst="rect">
            <a:avLst/>
          </a:prstGeom>
        </p:spPr>
      </p:pic>
    </p:spTree>
    <p:extLst>
      <p:ext uri="{BB962C8B-B14F-4D97-AF65-F5344CB8AC3E}">
        <p14:creationId xmlns:p14="http://schemas.microsoft.com/office/powerpoint/2010/main" val="36839397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73747"/>
            <a:ext cx="10115202" cy="506839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354182" y="873036"/>
            <a:ext cx="9193885" cy="2266646"/>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There are two ways to include javascript code inside HTML; </a:t>
            </a:r>
            <a:r>
              <a:rPr lang="en-US" sz="2400" dirty="0">
                <a:latin typeface="Times New Roman" panose="02020603050405020304" pitchFamily="18" charset="0"/>
                <a:cs typeface="Times New Roman" panose="02020603050405020304" pitchFamily="18" charset="0"/>
              </a:rPr>
              <a:t>I) Inline approach II) Linked Approach. </a:t>
            </a:r>
          </a:p>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 The source of linked approach must be labelled, because code may be coming from some other resources.</a:t>
            </a:r>
          </a:p>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One source is labelled, Then CSP privilege to code. </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156752"/>
            <a:ext cx="8908869"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Forcing Code to be Labelled </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863" y="3240328"/>
            <a:ext cx="8116719" cy="2601164"/>
          </a:xfrm>
          <a:prstGeom prst="rect">
            <a:avLst/>
          </a:prstGeom>
        </p:spPr>
      </p:pic>
    </p:spTree>
    <p:extLst>
      <p:ext uri="{BB962C8B-B14F-4D97-AF65-F5344CB8AC3E}">
        <p14:creationId xmlns:p14="http://schemas.microsoft.com/office/powerpoint/2010/main" val="36406451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492369" y="758924"/>
            <a:ext cx="11113477" cy="5596004"/>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621155" y="41929"/>
            <a:ext cx="9361045"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CSP Example: PHP Code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411911"/>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33303" y="757502"/>
            <a:ext cx="8048897" cy="5646641"/>
          </a:xfrm>
          <a:prstGeom prst="rect">
            <a:avLst/>
          </a:prstGeom>
        </p:spPr>
      </p:pic>
    </p:spTree>
    <p:extLst>
      <p:ext uri="{BB962C8B-B14F-4D97-AF65-F5344CB8AC3E}">
        <p14:creationId xmlns:p14="http://schemas.microsoft.com/office/powerpoint/2010/main" val="37622251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492369" y="758924"/>
            <a:ext cx="11113477" cy="5596004"/>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621155" y="41929"/>
            <a:ext cx="9361045"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Setting Content Security Policy</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411911"/>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8" name="object 5"/>
          <p:cNvSpPr txBox="1"/>
          <p:nvPr/>
        </p:nvSpPr>
        <p:spPr>
          <a:xfrm>
            <a:off x="714102" y="814485"/>
            <a:ext cx="10376264" cy="455894"/>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b="1" spc="15" dirty="0">
                <a:latin typeface="Times New Roman" panose="02020603050405020304" pitchFamily="18" charset="0"/>
                <a:cs typeface="Times New Roman" panose="02020603050405020304" pitchFamily="18" charset="0"/>
              </a:rPr>
              <a:t>Setting CSP in PHP Code: (Used for multiple headers)</a:t>
            </a:r>
          </a:p>
        </p:txBody>
      </p:sp>
      <p:sp>
        <p:nvSpPr>
          <p:cNvPr id="10" name="object 5"/>
          <p:cNvSpPr txBox="1"/>
          <p:nvPr/>
        </p:nvSpPr>
        <p:spPr>
          <a:xfrm>
            <a:off x="714102" y="3328979"/>
            <a:ext cx="10376264" cy="455894"/>
          </a:xfrm>
          <a:prstGeom prst="rect">
            <a:avLst/>
          </a:prstGeom>
        </p:spPr>
        <p:txBody>
          <a:bodyPr vert="horz" wrap="square" lIns="0" tIns="85725" rIns="0" bIns="0" rtlCol="0">
            <a:spAutoFit/>
          </a:bodyPr>
          <a:lstStyle/>
          <a:p>
            <a:pPr marL="354965" indent="-342900" algn="just">
              <a:spcBef>
                <a:spcPts val="1325"/>
              </a:spcBef>
              <a:buFont typeface="Wingdings" panose="05000000000000000000" pitchFamily="2" charset="2"/>
              <a:buChar char="v"/>
              <a:tabLst>
                <a:tab pos="241935" algn="l"/>
              </a:tabLst>
            </a:pPr>
            <a:r>
              <a:rPr lang="en-GB" sz="2400" b="1" spc="15" dirty="0">
                <a:latin typeface="Times New Roman" panose="02020603050405020304" pitchFamily="18" charset="0"/>
                <a:cs typeface="Times New Roman" panose="02020603050405020304" pitchFamily="18" charset="0"/>
              </a:rPr>
              <a:t>Setting CSP on Apache: (used for single types of  header)</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63318" y="1325940"/>
            <a:ext cx="7618882" cy="190808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63318" y="3879832"/>
            <a:ext cx="7618882" cy="2315754"/>
          </a:xfrm>
          <a:prstGeom prst="rect">
            <a:avLst/>
          </a:prstGeom>
        </p:spPr>
      </p:pic>
    </p:spTree>
    <p:extLst>
      <p:ext uri="{BB962C8B-B14F-4D97-AF65-F5344CB8AC3E}">
        <p14:creationId xmlns:p14="http://schemas.microsoft.com/office/powerpoint/2010/main" val="7341285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grpSp>
        <p:nvGrpSpPr>
          <p:cNvPr id="10" name="object 10"/>
          <p:cNvGrpSpPr/>
          <p:nvPr/>
        </p:nvGrpSpPr>
        <p:grpSpPr>
          <a:xfrm>
            <a:off x="2912618"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2794010" y="2583017"/>
            <a:ext cx="6985501" cy="629018"/>
          </a:xfrm>
          <a:prstGeom prst="rect">
            <a:avLst/>
          </a:prstGeom>
        </p:spPr>
        <p:txBody>
          <a:bodyPr vert="horz" wrap="square" lIns="0" tIns="13335" rIns="0" bIns="0" rtlCol="0">
            <a:spAutoFit/>
          </a:bodyPr>
          <a:lstStyle/>
          <a:p>
            <a:pPr marL="12700" marR="5080" algn="ctr">
              <a:spcBef>
                <a:spcPts val="105"/>
              </a:spcBef>
            </a:pPr>
            <a:r>
              <a:rPr lang="en-GB" sz="4000" b="1" spc="15" dirty="0">
                <a:latin typeface="Times New Roman" panose="02020603050405020304" pitchFamily="18" charset="0"/>
                <a:cs typeface="Times New Roman" panose="02020603050405020304" pitchFamily="18" charset="0"/>
              </a:rPr>
              <a:t>Attack Generalization</a:t>
            </a: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46</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2" name="Rounded Rectangle 1"/>
          <p:cNvSpPr/>
          <p:nvPr/>
        </p:nvSpPr>
        <p:spPr>
          <a:xfrm>
            <a:off x="2718188"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82207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73747"/>
            <a:ext cx="10115202" cy="506839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414920" y="1590742"/>
            <a:ext cx="9193885" cy="3005310"/>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The mobile phones have different operating systems and architecture like android and iOS. The application developer have to write separate code for both android and iOS applications. </a:t>
            </a:r>
          </a:p>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So developers convert android and iOS applications into web based applications that support to both platform. </a:t>
            </a:r>
          </a:p>
          <a:p>
            <a:pPr marL="12065" algn="ctr">
              <a:lnSpc>
                <a:spcPct val="100000"/>
              </a:lnSpc>
              <a:spcBef>
                <a:spcPts val="1325"/>
              </a:spcBef>
              <a:tabLst>
                <a:tab pos="241935" algn="l"/>
              </a:tabLst>
            </a:pPr>
            <a:r>
              <a:rPr lang="en-GB" sz="2400" spc="15" dirty="0">
                <a:solidFill>
                  <a:srgbClr val="FF0000"/>
                </a:solidFill>
                <a:latin typeface="Times New Roman" panose="02020603050405020304" pitchFamily="18" charset="0"/>
                <a:cs typeface="Times New Roman" panose="02020603050405020304" pitchFamily="18" charset="0"/>
              </a:rPr>
              <a:t>The vulnerability like CSRF and XSS comes into mobile applications due to web browser based applications </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156752"/>
            <a:ext cx="8908869" cy="716995"/>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Attack on HTML5 based Mobile Application</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19051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73747"/>
            <a:ext cx="10115202" cy="506839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156752"/>
            <a:ext cx="8908869"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Code Injection into Mobile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51737" y="1192399"/>
            <a:ext cx="5853074" cy="4221372"/>
          </a:xfrm>
          <a:prstGeom prst="rect">
            <a:avLst/>
          </a:prstGeom>
        </p:spPr>
      </p:pic>
    </p:spTree>
    <p:extLst>
      <p:ext uri="{BB962C8B-B14F-4D97-AF65-F5344CB8AC3E}">
        <p14:creationId xmlns:p14="http://schemas.microsoft.com/office/powerpoint/2010/main" val="4482411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73747"/>
            <a:ext cx="10115202" cy="506839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156752"/>
            <a:ext cx="8908869"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Attack via QR Code</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49</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28313" y="1805371"/>
            <a:ext cx="8567099" cy="3033275"/>
          </a:xfrm>
          <a:prstGeom prst="rect">
            <a:avLst/>
          </a:prstGeom>
        </p:spPr>
      </p:pic>
    </p:spTree>
    <p:extLst>
      <p:ext uri="{BB962C8B-B14F-4D97-AF65-F5344CB8AC3E}">
        <p14:creationId xmlns:p14="http://schemas.microsoft.com/office/powerpoint/2010/main" val="2676865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654148"/>
            <a:ext cx="10115202" cy="5700780"/>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151807" y="788323"/>
            <a:ext cx="9797142" cy="2099934"/>
          </a:xfrm>
          <a:prstGeom prst="rect">
            <a:avLst/>
          </a:prstGeom>
        </p:spPr>
        <p:txBody>
          <a:bodyPr vert="horz" wrap="square" lIns="0" tIns="85725" rIns="0" bIns="0" rtlCol="0">
            <a:spAutoFit/>
          </a:bodyPr>
          <a:lstStyle/>
          <a:p>
            <a:pPr marL="12065" algn="just">
              <a:lnSpc>
                <a:spcPct val="100000"/>
              </a:lnSpc>
              <a:spcBef>
                <a:spcPts val="1325"/>
              </a:spcBef>
              <a:tabLst>
                <a:tab pos="241935" algn="l"/>
              </a:tabLst>
            </a:pPr>
            <a:r>
              <a:rPr lang="en-GB" sz="2400" spc="15" dirty="0">
                <a:latin typeface="Times New Roman" panose="02020603050405020304" pitchFamily="18" charset="0"/>
                <a:cs typeface="Times New Roman" panose="02020603050405020304" pitchFamily="18" charset="0"/>
              </a:rPr>
              <a:t>In 2008, there was election in US Obama and Hillary were candidates. Hillary had a website for election campaign with url “votehillary.org”. This website become victim of XSS attack.</a:t>
            </a:r>
          </a:p>
          <a:p>
            <a:pPr marL="12065" algn="ctr">
              <a:lnSpc>
                <a:spcPct val="100000"/>
              </a:lnSpc>
              <a:spcBef>
                <a:spcPts val="1325"/>
              </a:spcBef>
              <a:tabLst>
                <a:tab pos="241935" algn="l"/>
              </a:tabLst>
            </a:pPr>
            <a:r>
              <a:rPr lang="en-US" sz="2400" b="1" spc="15" dirty="0">
                <a:solidFill>
                  <a:srgbClr val="7030A0"/>
                </a:solidFill>
                <a:latin typeface="Times New Roman" panose="02020603050405020304" pitchFamily="18" charset="0"/>
                <a:cs typeface="Times New Roman" panose="02020603050405020304" pitchFamily="18" charset="0"/>
              </a:rPr>
              <a:t>This attack change the content of website “votehillary.org”. The url was same, but content was Obama’s website</a:t>
            </a:r>
            <a:endParaRPr lang="en-GB" sz="2400" b="1" spc="15" dirty="0">
              <a:solidFill>
                <a:srgbClr val="7030A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8" y="39189"/>
            <a:ext cx="2952206" cy="62555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Introduction</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19131" y="3022432"/>
            <a:ext cx="7785463" cy="3195488"/>
          </a:xfrm>
          <a:prstGeom prst="rect">
            <a:avLst/>
          </a:prstGeom>
        </p:spPr>
      </p:pic>
    </p:spTree>
    <p:extLst>
      <p:ext uri="{BB962C8B-B14F-4D97-AF65-F5344CB8AC3E}">
        <p14:creationId xmlns:p14="http://schemas.microsoft.com/office/powerpoint/2010/main" val="9690621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73747"/>
            <a:ext cx="10115202" cy="506839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156752"/>
            <a:ext cx="8908869"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Attack Stuff</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50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0749" y="1185326"/>
            <a:ext cx="6787387" cy="4304461"/>
          </a:xfrm>
          <a:prstGeom prst="rect">
            <a:avLst/>
          </a:prstGeom>
        </p:spPr>
      </p:pic>
    </p:spTree>
    <p:extLst>
      <p:ext uri="{BB962C8B-B14F-4D97-AF65-F5344CB8AC3E}">
        <p14:creationId xmlns:p14="http://schemas.microsoft.com/office/powerpoint/2010/main" val="14823799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73746"/>
            <a:ext cx="10115202" cy="5481893"/>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156752"/>
            <a:ext cx="8908869"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XSS vs CSRF</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51</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0AEC0880-74D7-5DE6-7668-A142D063EA59}"/>
              </a:ext>
            </a:extLst>
          </p:cNvPr>
          <p:cNvPicPr>
            <a:picLocks noChangeAspect="1"/>
          </p:cNvPicPr>
          <p:nvPr/>
        </p:nvPicPr>
        <p:blipFill>
          <a:blip r:embed="rId4"/>
          <a:stretch>
            <a:fillRect/>
          </a:stretch>
        </p:blipFill>
        <p:spPr>
          <a:xfrm>
            <a:off x="2739199" y="915860"/>
            <a:ext cx="7243001" cy="5439067"/>
          </a:xfrm>
          <a:prstGeom prst="rect">
            <a:avLst/>
          </a:prstGeom>
        </p:spPr>
      </p:pic>
    </p:spTree>
    <p:extLst>
      <p:ext uri="{BB962C8B-B14F-4D97-AF65-F5344CB8AC3E}">
        <p14:creationId xmlns:p14="http://schemas.microsoft.com/office/powerpoint/2010/main" val="27346353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54262" y="873747"/>
            <a:ext cx="10115202" cy="4198125"/>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156752"/>
            <a:ext cx="8908869" cy="716995"/>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XSS vs CSRF</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52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E10FB2D-C0B9-9608-B05D-F22B2F2A6B28}"/>
              </a:ext>
            </a:extLst>
          </p:cNvPr>
          <p:cNvPicPr>
            <a:picLocks noChangeAspect="1"/>
          </p:cNvPicPr>
          <p:nvPr/>
        </p:nvPicPr>
        <p:blipFill>
          <a:blip r:embed="rId4"/>
          <a:stretch>
            <a:fillRect/>
          </a:stretch>
        </p:blipFill>
        <p:spPr>
          <a:xfrm>
            <a:off x="2462785" y="1109001"/>
            <a:ext cx="7255982" cy="2792439"/>
          </a:xfrm>
          <a:prstGeom prst="rect">
            <a:avLst/>
          </a:prstGeom>
        </p:spPr>
      </p:pic>
    </p:spTree>
    <p:extLst>
      <p:ext uri="{BB962C8B-B14F-4D97-AF65-F5344CB8AC3E}">
        <p14:creationId xmlns:p14="http://schemas.microsoft.com/office/powerpoint/2010/main" val="86048430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735677" y="654149"/>
            <a:ext cx="10115202" cy="5656522"/>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53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864312" y="1367926"/>
            <a:ext cx="8181920" cy="3804966"/>
          </a:xfrm>
          <a:prstGeom prst="rect">
            <a:avLst/>
          </a:prstGeom>
        </p:spPr>
      </p:pic>
    </p:spTree>
    <p:extLst>
      <p:ext uri="{BB962C8B-B14F-4D97-AF65-F5344CB8AC3E}">
        <p14:creationId xmlns:p14="http://schemas.microsoft.com/office/powerpoint/2010/main" val="29156337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grpSp>
        <p:nvGrpSpPr>
          <p:cNvPr id="10" name="object 10"/>
          <p:cNvGrpSpPr/>
          <p:nvPr/>
        </p:nvGrpSpPr>
        <p:grpSpPr>
          <a:xfrm>
            <a:off x="3095500" y="2086208"/>
            <a:ext cx="6756400" cy="1584455"/>
            <a:chOff x="446087" y="3055873"/>
            <a:chExt cx="6946900" cy="2244725"/>
          </a:xfrm>
          <a:solidFill>
            <a:schemeClr val="accent2"/>
          </a:solidFill>
        </p:grpSpPr>
        <p:sp>
          <p:nvSpPr>
            <p:cNvPr id="11" name="object 11"/>
            <p:cNvSpPr/>
            <p:nvPr/>
          </p:nvSpPr>
          <p:spPr>
            <a:xfrm>
              <a:off x="446087" y="3055873"/>
              <a:ext cx="6946900" cy="2244725"/>
            </a:xfrm>
            <a:custGeom>
              <a:avLst/>
              <a:gdLst/>
              <a:ahLst/>
              <a:cxnLst/>
              <a:rect l="l" t="t" r="r" b="b"/>
              <a:pathLst>
                <a:path w="6946900" h="2244725">
                  <a:moveTo>
                    <a:pt x="6946900" y="0"/>
                  </a:moveTo>
                  <a:lnTo>
                    <a:pt x="0" y="0"/>
                  </a:lnTo>
                  <a:lnTo>
                    <a:pt x="0" y="2244725"/>
                  </a:lnTo>
                  <a:lnTo>
                    <a:pt x="6946900" y="2244725"/>
                  </a:lnTo>
                  <a:lnTo>
                    <a:pt x="6946900" y="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sp>
          <p:nvSpPr>
            <p:cNvPr id="12" name="object 12"/>
            <p:cNvSpPr/>
            <p:nvPr/>
          </p:nvSpPr>
          <p:spPr>
            <a:xfrm>
              <a:off x="536575" y="3136899"/>
              <a:ext cx="6765925" cy="2082800"/>
            </a:xfrm>
            <a:custGeom>
              <a:avLst/>
              <a:gdLst/>
              <a:ahLst/>
              <a:cxnLst/>
              <a:rect l="l" t="t" r="r" b="b"/>
              <a:pathLst>
                <a:path w="6765925" h="2082800">
                  <a:moveTo>
                    <a:pt x="6764528" y="0"/>
                  </a:moveTo>
                  <a:lnTo>
                    <a:pt x="1422" y="0"/>
                  </a:lnTo>
                  <a:lnTo>
                    <a:pt x="0" y="1397"/>
                  </a:lnTo>
                  <a:lnTo>
                    <a:pt x="0" y="2081402"/>
                  </a:lnTo>
                  <a:lnTo>
                    <a:pt x="1422" y="2082800"/>
                  </a:lnTo>
                  <a:lnTo>
                    <a:pt x="6764528" y="2082800"/>
                  </a:lnTo>
                  <a:lnTo>
                    <a:pt x="6765925" y="2081402"/>
                  </a:lnTo>
                  <a:lnTo>
                    <a:pt x="6765925" y="2080641"/>
                  </a:lnTo>
                  <a:lnTo>
                    <a:pt x="2590" y="2080641"/>
                  </a:lnTo>
                  <a:lnTo>
                    <a:pt x="2120" y="2080260"/>
                  </a:lnTo>
                  <a:lnTo>
                    <a:pt x="2120" y="2539"/>
                  </a:lnTo>
                  <a:lnTo>
                    <a:pt x="2590" y="2159"/>
                  </a:lnTo>
                  <a:lnTo>
                    <a:pt x="6765925" y="2159"/>
                  </a:lnTo>
                  <a:lnTo>
                    <a:pt x="6765925" y="1397"/>
                  </a:lnTo>
                  <a:lnTo>
                    <a:pt x="6764528" y="0"/>
                  </a:lnTo>
                  <a:close/>
                </a:path>
                <a:path w="6765925" h="2082800">
                  <a:moveTo>
                    <a:pt x="6765925" y="2159"/>
                  </a:moveTo>
                  <a:lnTo>
                    <a:pt x="6763384" y="2159"/>
                  </a:lnTo>
                  <a:lnTo>
                    <a:pt x="6763766" y="2539"/>
                  </a:lnTo>
                  <a:lnTo>
                    <a:pt x="6763766" y="2080260"/>
                  </a:lnTo>
                  <a:lnTo>
                    <a:pt x="6763384" y="2080641"/>
                  </a:lnTo>
                  <a:lnTo>
                    <a:pt x="6765925" y="2080641"/>
                  </a:lnTo>
                  <a:lnTo>
                    <a:pt x="6765925" y="2159"/>
                  </a:lnTo>
                  <a:close/>
                </a:path>
                <a:path w="6765925" h="2082800">
                  <a:moveTo>
                    <a:pt x="6761733" y="4190"/>
                  </a:moveTo>
                  <a:lnTo>
                    <a:pt x="4229" y="4190"/>
                  </a:lnTo>
                  <a:lnTo>
                    <a:pt x="4229" y="2078608"/>
                  </a:lnTo>
                  <a:lnTo>
                    <a:pt x="6761733" y="2078608"/>
                  </a:lnTo>
                  <a:lnTo>
                    <a:pt x="6761733" y="2076450"/>
                  </a:lnTo>
                  <a:lnTo>
                    <a:pt x="6350" y="2076450"/>
                  </a:lnTo>
                  <a:lnTo>
                    <a:pt x="6350" y="6350"/>
                  </a:lnTo>
                  <a:lnTo>
                    <a:pt x="6761733" y="6350"/>
                  </a:lnTo>
                  <a:lnTo>
                    <a:pt x="6761733" y="4190"/>
                  </a:lnTo>
                  <a:close/>
                </a:path>
                <a:path w="6765925" h="2082800">
                  <a:moveTo>
                    <a:pt x="6761733" y="6350"/>
                  </a:moveTo>
                  <a:lnTo>
                    <a:pt x="6759575" y="6350"/>
                  </a:lnTo>
                  <a:lnTo>
                    <a:pt x="6759575" y="2076450"/>
                  </a:lnTo>
                  <a:lnTo>
                    <a:pt x="6761733" y="2076450"/>
                  </a:lnTo>
                  <a:lnTo>
                    <a:pt x="6761733" y="6350"/>
                  </a:lnTo>
                  <a:close/>
                </a:path>
              </a:pathLst>
            </a:custGeom>
            <a:grpFill/>
          </p:spPr>
          <p:txBody>
            <a:bodyPr wrap="square" lIns="0" tIns="0" rIns="0" bIns="0" rtlCol="0"/>
            <a:lstStyle/>
            <a:p>
              <a:endParaRPr b="1">
                <a:latin typeface="Times New Roman" panose="02020603050405020304" pitchFamily="18" charset="0"/>
                <a:cs typeface="Times New Roman" panose="02020603050405020304" pitchFamily="18" charset="0"/>
              </a:endParaRPr>
            </a:p>
          </p:txBody>
        </p:sp>
      </p:grpSp>
      <p:sp>
        <p:nvSpPr>
          <p:cNvPr id="14" name="object 14"/>
          <p:cNvSpPr txBox="1"/>
          <p:nvPr/>
        </p:nvSpPr>
        <p:spPr>
          <a:xfrm>
            <a:off x="3044764" y="2645753"/>
            <a:ext cx="6756400" cy="1257395"/>
          </a:xfrm>
          <a:prstGeom prst="rect">
            <a:avLst/>
          </a:prstGeom>
        </p:spPr>
        <p:txBody>
          <a:bodyPr vert="horz" wrap="square" lIns="0" tIns="13335" rIns="0" bIns="0" rtlCol="0">
            <a:spAutoFit/>
          </a:bodyPr>
          <a:lstStyle/>
          <a:p>
            <a:pPr marL="12700" marR="5080" algn="ctr">
              <a:spcBef>
                <a:spcPts val="105"/>
              </a:spcBef>
            </a:pPr>
            <a:r>
              <a:rPr lang="en-GB" sz="4000" b="1" spc="15" dirty="0">
                <a:latin typeface="Times New Roman" panose="02020603050405020304" pitchFamily="18" charset="0"/>
                <a:cs typeface="Times New Roman" panose="02020603050405020304" pitchFamily="18" charset="0"/>
              </a:rPr>
              <a:t>How XSS Attack Works</a:t>
            </a:r>
          </a:p>
          <a:p>
            <a:pPr marL="12700" marR="5080" algn="ctr">
              <a:spcBef>
                <a:spcPts val="105"/>
              </a:spcBef>
            </a:pPr>
            <a:endParaRPr lang="en-US" sz="4000" b="1" dirty="0">
              <a:latin typeface="Times New Roman" panose="02020603050405020304" pitchFamily="18" charset="0"/>
              <a:cs typeface="Times New Roman" panose="02020603050405020304" pitchFamily="18" charset="0"/>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369" y="120580"/>
            <a:ext cx="734244" cy="507442"/>
          </a:xfrm>
          <a:prstGeom prst="rect">
            <a:avLst/>
          </a:prstGeom>
        </p:spPr>
      </p:pic>
      <p:sp>
        <p:nvSpPr>
          <p:cNvPr id="5" name="Slide Number Placeholder 4"/>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6</a:t>
            </a:fld>
            <a:endParaRPr lang="en-US" b="1">
              <a:solidFill>
                <a:schemeClr val="tx1"/>
              </a:solidFill>
              <a:latin typeface="Times New Roman" panose="02020603050405020304" pitchFamily="18" charset="0"/>
              <a:cs typeface="Times New Roman" panose="02020603050405020304" pitchFamily="18" charset="0"/>
            </a:endParaRPr>
          </a:p>
        </p:txBody>
      </p:sp>
      <p:sp>
        <p:nvSpPr>
          <p:cNvPr id="18"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9" name="Rounded Rectangle 8"/>
          <p:cNvSpPr/>
          <p:nvPr/>
        </p:nvSpPr>
        <p:spPr>
          <a:xfrm>
            <a:off x="2901070" y="3670663"/>
            <a:ext cx="7131203" cy="9405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2065" algn="ctr">
              <a:lnSpc>
                <a:spcPct val="100000"/>
              </a:lnSpc>
              <a:spcBef>
                <a:spcPts val="1325"/>
              </a:spcBef>
              <a:tabLst>
                <a:tab pos="241935" algn="l"/>
              </a:tabLst>
            </a:pPr>
            <a:r>
              <a:rPr lang="en-US" sz="2200" b="1" spc="15" dirty="0">
                <a:solidFill>
                  <a:schemeClr val="tx1"/>
                </a:solidFill>
                <a:latin typeface="Times New Roman" panose="02020603050405020304" pitchFamily="18" charset="0"/>
                <a:cs typeface="Times New Roman" panose="02020603050405020304" pitchFamily="18" charset="0"/>
              </a:rPr>
              <a:t>The explanation  of cross-site scripting working</a:t>
            </a:r>
          </a:p>
        </p:txBody>
      </p:sp>
    </p:spTree>
    <p:extLst>
      <p:ext uri="{BB962C8B-B14F-4D97-AF65-F5344CB8AC3E}">
        <p14:creationId xmlns:p14="http://schemas.microsoft.com/office/powerpoint/2010/main" val="39885715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240971"/>
            <a:ext cx="10115202" cy="48332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txBox="1"/>
          <p:nvPr/>
        </p:nvSpPr>
        <p:spPr>
          <a:xfrm>
            <a:off x="1903689" y="2133797"/>
            <a:ext cx="8216348" cy="3005310"/>
          </a:xfrm>
          <a:prstGeom prst="rect">
            <a:avLst/>
          </a:prstGeom>
        </p:spPr>
        <p:txBody>
          <a:bodyPr vert="horz" wrap="square" lIns="0" tIns="85725" rIns="0" bIns="0" rtlCol="0">
            <a:spAutoFit/>
          </a:bodyPr>
          <a:lstStyle/>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The XSS attack is a form of malicious code injection in victim’s system through website or web server.</a:t>
            </a:r>
          </a:p>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The victim send single-site request to legal and authenticated server. But attacker inject the code in response of server due to server vulnerability. </a:t>
            </a:r>
          </a:p>
          <a:p>
            <a:pPr marL="354965" indent="-342900" algn="just">
              <a:lnSpc>
                <a:spcPct val="100000"/>
              </a:lnSpc>
              <a:spcBef>
                <a:spcPts val="1325"/>
              </a:spcBef>
              <a:buFont typeface="Wingdings" panose="05000000000000000000" pitchFamily="2" charset="2"/>
              <a:buChar char="v"/>
              <a:tabLst>
                <a:tab pos="241935" algn="l"/>
              </a:tabLst>
            </a:pPr>
            <a:r>
              <a:rPr lang="en-GB" sz="2400" spc="15" dirty="0">
                <a:latin typeface="Times New Roman" panose="02020603050405020304" pitchFamily="18" charset="0"/>
                <a:cs typeface="Times New Roman" panose="02020603050405020304" pitchFamily="18" charset="0"/>
              </a:rPr>
              <a:t>As browser see code in http response, the browser immediately execute the code.  </a:t>
            </a:r>
            <a:endParaRPr lang="en-GB" sz="2400" b="1" spc="15" dirty="0">
              <a:solidFill>
                <a:srgbClr val="7030A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0"/>
            <a:ext cx="8908869" cy="11088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What is Cross-Site Scripting (XSS)</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32821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730054"/>
            <a:ext cx="10115202" cy="5624874"/>
          </a:xfrm>
          <a:prstGeom prst="rect">
            <a:avLst/>
          </a:prstGeom>
          <a:blipFill>
            <a:blip r:embed="rId2" cstate="print"/>
            <a:stretch>
              <a:fillRect/>
            </a:stretch>
          </a:blip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65310"/>
            <a:ext cx="8908869" cy="664744"/>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Difference b/w CSRF and XSS</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5702" y="1394798"/>
            <a:ext cx="4656469" cy="4683938"/>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61005" y="1394798"/>
            <a:ext cx="4656469" cy="4683938"/>
          </a:xfrm>
          <a:prstGeom prst="rect">
            <a:avLst/>
          </a:prstGeom>
        </p:spPr>
      </p:pic>
      <p:sp>
        <p:nvSpPr>
          <p:cNvPr id="7" name="TextBox 6"/>
          <p:cNvSpPr txBox="1"/>
          <p:nvPr/>
        </p:nvSpPr>
        <p:spPr>
          <a:xfrm>
            <a:off x="2479544" y="878869"/>
            <a:ext cx="2219390"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CSRF Attack</a:t>
            </a:r>
          </a:p>
        </p:txBody>
      </p:sp>
      <p:sp>
        <p:nvSpPr>
          <p:cNvPr id="12" name="TextBox 11"/>
          <p:cNvSpPr txBox="1"/>
          <p:nvPr/>
        </p:nvSpPr>
        <p:spPr>
          <a:xfrm>
            <a:off x="7556959" y="856996"/>
            <a:ext cx="1953805"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XSS Attack</a:t>
            </a:r>
          </a:p>
        </p:txBody>
      </p:sp>
    </p:spTree>
    <p:extLst>
      <p:ext uri="{BB962C8B-B14F-4D97-AF65-F5344CB8AC3E}">
        <p14:creationId xmlns:p14="http://schemas.microsoft.com/office/powerpoint/2010/main" val="38838161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629B">
            <a:alpha val="50000"/>
          </a:srgbClr>
        </a:solidFill>
        <a:effectLst/>
      </p:bgPr>
    </p:bg>
    <p:spTree>
      <p:nvGrpSpPr>
        <p:cNvPr id="1" name=""/>
        <p:cNvGrpSpPr/>
        <p:nvPr/>
      </p:nvGrpSpPr>
      <p:grpSpPr>
        <a:xfrm>
          <a:off x="0" y="0"/>
          <a:ext cx="0" cy="0"/>
          <a:chOff x="0" y="0"/>
          <a:chExt cx="0" cy="0"/>
        </a:xfrm>
      </p:grpSpPr>
      <p:sp>
        <p:nvSpPr>
          <p:cNvPr id="2" name="object 2"/>
          <p:cNvSpPr/>
          <p:nvPr/>
        </p:nvSpPr>
        <p:spPr>
          <a:xfrm>
            <a:off x="992777" y="1240971"/>
            <a:ext cx="10115202" cy="4833258"/>
          </a:xfrm>
          <a:prstGeom prst="rect">
            <a:avLst/>
          </a:prstGeom>
          <a:blipFill>
            <a:blip r:embed="rId2"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7369" y="146706"/>
            <a:ext cx="734244" cy="507442"/>
          </a:xfrm>
          <a:prstGeom prst="rect">
            <a:avLst/>
          </a:prstGeom>
        </p:spPr>
      </p:pic>
      <p:sp>
        <p:nvSpPr>
          <p:cNvPr id="9" name="Title 9"/>
          <p:cNvSpPr txBox="1">
            <a:spLocks/>
          </p:cNvSpPr>
          <p:nvPr/>
        </p:nvSpPr>
        <p:spPr>
          <a:xfrm>
            <a:off x="809897" y="457200"/>
            <a:ext cx="8908869" cy="651681"/>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4000" b="1" dirty="0">
                <a:latin typeface="Times New Roman" panose="02020603050405020304" pitchFamily="18" charset="0"/>
                <a:cs typeface="Times New Roman" panose="02020603050405020304" pitchFamily="18" charset="0"/>
              </a:rPr>
              <a:t>Session and XSS Attack</a:t>
            </a:r>
          </a:p>
        </p:txBody>
      </p:sp>
      <p:sp>
        <p:nvSpPr>
          <p:cNvPr id="13" name="Slide Number Placeholder 12"/>
          <p:cNvSpPr>
            <a:spLocks noGrp="1"/>
          </p:cNvSpPr>
          <p:nvPr>
            <p:ph type="sldNum" sz="quarter" idx="12"/>
          </p:nvPr>
        </p:nvSpPr>
        <p:spPr/>
        <p:txBody>
          <a:bodyPr/>
          <a:lstStyle/>
          <a:p>
            <a:fld id="{13C51ED2-AC48-45BF-9843-B46461D80413}" type="slidenum">
              <a:rPr lang="en-US" b="1" smtClean="0">
                <a:solidFill>
                  <a:schemeClr val="tx1"/>
                </a:solidFill>
                <a:latin typeface="Times New Roman" panose="02020603050405020304" pitchFamily="18" charset="0"/>
                <a:cs typeface="Times New Roman" panose="02020603050405020304" pitchFamily="18" charset="0"/>
              </a:rPr>
              <a:t>9</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4" name="Footer Placeholder 3"/>
          <p:cNvSpPr>
            <a:spLocks noGrp="1"/>
          </p:cNvSpPr>
          <p:nvPr>
            <p:ph type="ftr" sz="quarter" idx="11"/>
          </p:nvPr>
        </p:nvSpPr>
        <p:spPr>
          <a:xfrm>
            <a:off x="3413126" y="6355639"/>
            <a:ext cx="5197474" cy="365125"/>
          </a:xfrm>
        </p:spPr>
        <p:txBody>
          <a:bodyPr/>
          <a:lstStyle/>
          <a:p>
            <a:r>
              <a:rPr lang="en-GB" b="1" dirty="0">
                <a:solidFill>
                  <a:schemeClr val="tx1"/>
                </a:solidFill>
                <a:latin typeface="Times New Roman" panose="02020603050405020304" pitchFamily="18" charset="0"/>
                <a:cs typeface="Times New Roman" panose="02020603050405020304" pitchFamily="18" charset="0"/>
              </a:rPr>
              <a:t>NATIONAL UNIVERSITY OF COMPUTER &amp; EMERGING SCIENCES</a:t>
            </a:r>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8585" y="1390291"/>
            <a:ext cx="6066556" cy="4445028"/>
          </a:xfrm>
          <a:prstGeom prst="rect">
            <a:avLst/>
          </a:prstGeom>
        </p:spPr>
      </p:pic>
    </p:spTree>
    <p:extLst>
      <p:ext uri="{BB962C8B-B14F-4D97-AF65-F5344CB8AC3E}">
        <p14:creationId xmlns:p14="http://schemas.microsoft.com/office/powerpoint/2010/main" val="1316527203"/>
      </p:ext>
    </p:extLst>
  </p:cSld>
  <p:clrMapOvr>
    <a:masterClrMapping/>
  </p:clrMapOvr>
</p:sld>
</file>

<file path=ppt/theme/theme1.xml><?xml version="1.0" encoding="utf-8"?>
<a:theme xmlns:a="http://schemas.openxmlformats.org/drawingml/2006/main" name="Lecture 0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Lecture 01</Template>
  <TotalTime>2971</TotalTime>
  <Words>1795</Words>
  <Application>Microsoft Office PowerPoint</Application>
  <PresentationFormat>Widescreen</PresentationFormat>
  <Paragraphs>249</Paragraphs>
  <Slides>53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53</vt:i4>
      </vt:variant>
    </vt:vector>
  </HeadingPairs>
  <TitlesOfParts>
    <vt:vector size="59" baseType="lpstr">
      <vt:lpstr>Arial</vt:lpstr>
      <vt:lpstr>Calibri</vt:lpstr>
      <vt:lpstr>Calibri Light</vt:lpstr>
      <vt:lpstr>Times New Roman</vt:lpstr>
      <vt:lpstr>Wingdings</vt:lpstr>
      <vt:lpstr>Lecture 01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HaMza</dc:creator>
  <cp:lastModifiedBy>Umar</cp:lastModifiedBy>
  <cp:revision>197</cp:revision>
  <dcterms:created xsi:type="dcterms:W3CDTF">2021-10-20T10:54:54Z</dcterms:created>
  <dcterms:modified xsi:type="dcterms:W3CDTF">2025-09-17T07:20:41Z</dcterms:modified>
</cp:coreProperties>
</file>

<file path=docProps/thumbnail.jpeg>
</file>